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32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9144000" cy="5715000" type="screen16x10"/>
  <p:notesSz cx="6858000" cy="9144000"/>
  <p:embeddedFontLst>
    <p:embeddedFont>
      <p:font typeface="Economica" panose="02000506040000020004" pitchFamily="2" charset="77"/>
      <p:regular r:id="rId67"/>
      <p:bold r:id="rId68"/>
      <p:italic r:id="rId69"/>
      <p:boldItalic r:id="rId70"/>
    </p:embeddedFont>
    <p:embeddedFont>
      <p:font typeface="Impact" panose="020B0806030902050204" pitchFamily="34" charset="0"/>
      <p:regular r:id="rId71"/>
    </p:embeddedFont>
    <p:embeddedFont>
      <p:font typeface="Nunito" pitchFamily="2" charset="77"/>
      <p:regular r:id="rId72"/>
      <p:bold r:id="rId73"/>
      <p:italic r:id="rId74"/>
      <p:boldItalic r:id="rId75"/>
    </p:embeddedFont>
    <p:embeddedFont>
      <p:font typeface="Open Sans" panose="020B0606030504020204" pitchFamily="34" charset="0"/>
      <p:regular r:id="rId76"/>
      <p:bold r:id="rId77"/>
      <p:italic r:id="rId78"/>
      <p:boldItalic r:id="rId79"/>
    </p:embeddedFont>
    <p:embeddedFont>
      <p:font typeface="Sorts Mill Goudy" panose="02000503000000000000" pitchFamily="2" charset="0"/>
      <p:regular r:id="rId80"/>
      <p: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7"/>
  </p:normalViewPr>
  <p:slideViewPr>
    <p:cSldViewPr snapToGrid="0">
      <p:cViewPr varScale="1">
        <p:scale>
          <a:sx n="130" d="100"/>
          <a:sy n="130" d="100"/>
        </p:scale>
        <p:origin x="1120" y="176"/>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There. I’m Mehdi master’s student in Concordia University in montreal canada and I’m very excited to share our recent research in title Not so immutable. Upgradeability of smart contracts on ethereum with you in WTSC workshop. And this is a joint work with my supervisors Dr. Jeremy clark and Dr Mohammad Mannan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3c7b866ee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3c7b866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method is parameter change. In parameter change there is some limited number of variables in the system design.</a:t>
            </a:r>
            <a:endParaRPr/>
          </a:p>
          <a:p>
            <a:pPr marL="0" lvl="0" indent="0" algn="l" rtl="0">
              <a:spcBef>
                <a:spcPts val="0"/>
              </a:spcBef>
              <a:spcAft>
                <a:spcPts val="0"/>
              </a:spcAft>
              <a:buNone/>
            </a:pPr>
            <a:r>
              <a:rPr lang="en"/>
              <a:t> The logic of the system depends on these variables and Changing these parameters will lead to changes in the logic of the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3c7b866ee_0_7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3c7b866e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instance in Dai, there are different parameters such as stability fee that the admin can change, which results in controlling of demand and supply of dai.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3c7b866ee_0_9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3c7b866e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method is Functional component change. In this method just one component of the system is changeable.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339a7327d_0_2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339a732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instance in compound protocol, which is a lending platform there is a need to calculate borrow and lending fees. This calculation is outsourced to another smart contract and if it decided to change the formula for fee calculations, admins can just deploy a new contract with the new logic and change the pointer to point to the new contract and change this component.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339a7327d_0_6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f339a7327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pros of using retail changes method to upgrade the system is: it is simple to design and easy to audit</a:t>
            </a:r>
            <a:endParaRPr/>
          </a:p>
          <a:p>
            <a:pPr marL="0" lvl="0" indent="0" algn="l" rtl="0">
              <a:spcBef>
                <a:spcPts val="0"/>
              </a:spcBef>
              <a:spcAft>
                <a:spcPts val="0"/>
              </a:spcAft>
              <a:buNone/>
            </a:pPr>
            <a:r>
              <a:rPr lang="en"/>
              <a:t>Also the disadvantages are: the team cannot fix a bug. In parameter changes one cannot add new logic and in functional component changes team cannot add new functionalities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3c7b866ee_0_21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3c7b866e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method is consensus override which is in wholesale change category.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b0e183081_0_3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1b0e18308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Blockchain specifications and rules such as Immutability is enforced by a consensus between miners or validators, both technically and socially. If miners decide to bypass the immutability and change the state of the blockchain, they can come up with an agreement and do that. </a:t>
            </a:r>
            <a:endParaRPr/>
          </a:p>
          <a:p>
            <a:pPr marL="0" lvl="0" indent="0" algn="l" rtl="0">
              <a:spcBef>
                <a:spcPts val="0"/>
              </a:spcBef>
              <a:spcAft>
                <a:spcPts val="0"/>
              </a:spcAft>
              <a:buNone/>
            </a:pPr>
            <a:r>
              <a:rPr lang="en"/>
              <a:t>We had exactly the same event in Ethereum in April 2016 in DAO fork. There may be another same events in future in Ethereum or other blockchains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b0e183081_0_4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b0e18308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pattern is Migration plan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3c7b866ee_0_27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3c7b866ee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Migration plan is as easy as deploying a new smart contract, collecting data/funds from previous version, and pushing them to the new version. </a:t>
            </a:r>
            <a:endParaRPr/>
          </a:p>
          <a:p>
            <a:pPr marL="0" lvl="0" indent="0" algn="l" rtl="0">
              <a:spcBef>
                <a:spcPts val="0"/>
              </a:spcBef>
              <a:spcAft>
                <a:spcPts val="0"/>
              </a:spcAft>
              <a:buNone/>
            </a:pPr>
            <a:r>
              <a:rPr lang="en"/>
              <a:t>It also called Social upgrade because there isn’t any on-chain clue of the upgrade, and the team should reach out to the user to make them aware of the upgrade event.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339a7327d_0_8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339a7327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Migration plan is costly because of need of pushing data to the new version.</a:t>
            </a:r>
            <a:endParaRPr/>
          </a:p>
          <a:p>
            <a:pPr marL="0" lvl="0" indent="0" algn="l" rtl="0">
              <a:spcBef>
                <a:spcPts val="0"/>
              </a:spcBef>
              <a:spcAft>
                <a:spcPts val="0"/>
              </a:spcAft>
              <a:buNone/>
            </a:pPr>
            <a:r>
              <a:rPr lang="en"/>
              <a:t> In most cases users are responsible to move their own data. </a:t>
            </a:r>
            <a:endParaRPr/>
          </a:p>
          <a:p>
            <a:pPr marL="0" lvl="0" indent="0" algn="l" rtl="0">
              <a:spcBef>
                <a:spcPts val="0"/>
              </a:spcBef>
              <a:spcAft>
                <a:spcPts val="0"/>
              </a:spcAft>
              <a:buNone/>
            </a:pPr>
            <a:r>
              <a:rPr lang="en"/>
              <a:t>One cannot fix bugs in the older version. And at the end, 2 different versions of the Dapp will exist which are competitors.</a:t>
            </a:r>
            <a:endParaRPr/>
          </a:p>
          <a:p>
            <a:pPr marL="0" lvl="0" indent="0" algn="l" rtl="0">
              <a:spcBef>
                <a:spcPts val="0"/>
              </a:spcBef>
              <a:spcAft>
                <a:spcPts val="0"/>
              </a:spcAft>
              <a:buNone/>
            </a:pPr>
            <a:r>
              <a:rPr lang="en"/>
              <a:t>As an example Uniswap V2 and V3 both are alive, and liquidity are splitted between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814fbf01e_0_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814fbf01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software engineering and software maintenance we have two important concepts: Updates happen when we need to correct faults, bugs or for small changes</a:t>
            </a:r>
            <a:endParaRPr/>
          </a:p>
          <a:p>
            <a:pPr marL="0" lvl="0" indent="0" algn="l" rtl="0">
              <a:spcBef>
                <a:spcPts val="0"/>
              </a:spcBef>
              <a:spcAft>
                <a:spcPts val="0"/>
              </a:spcAft>
              <a:buNone/>
            </a:pPr>
            <a:r>
              <a:rPr lang="en"/>
              <a:t>But Upgrades happen to imporove code, performance and for adding new functionalities</a:t>
            </a:r>
            <a:endParaRPr/>
          </a:p>
        </p:txBody>
      </p:sp>
    </p:spTree>
    <p:extLst>
      <p:ext uri="{BB962C8B-B14F-4D97-AF65-F5344CB8AC3E}">
        <p14:creationId xmlns:p14="http://schemas.microsoft.com/office/powerpoint/2010/main" val="3803325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3c7b866ee_0_28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3c7b866e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other method for wholesale changes is Create2 based metamorphosis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b0e183081_0_7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1b0e18308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won’t talk about the detail of this pattern. It is discussed in this article which will be presented in WTSC workshop.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1cf37c252_0_10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1cf37c2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briefly: this pattern uses Create2 opcode in Ethereum </a:t>
            </a:r>
            <a:endParaRPr/>
          </a:p>
          <a:p>
            <a:pPr marL="0" lvl="0" indent="0" algn="l" rtl="0">
              <a:spcBef>
                <a:spcPts val="0"/>
              </a:spcBef>
              <a:spcAft>
                <a:spcPts val="0"/>
              </a:spcAft>
              <a:buNone/>
            </a:pPr>
            <a:r>
              <a:rPr lang="en"/>
              <a:t>There is a Factory contract which uses create2 opcode to deploy a magic bytecode and this magic bytecode can  generate new smart contracts. The key part here is that magic bytecode and create2 opcode.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1cf37c252_0_12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1cf37c25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these child contracts are removable using self-destruct. So in the upgrade event the admin will delete the desired contract.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1cf37c252_0_14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1cf37c25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they put a new contract in that specific place, but this time with a completely new logic.</a:t>
            </a:r>
            <a:endParaRPr/>
          </a:p>
          <a:p>
            <a:pPr marL="0" lvl="0" indent="0" algn="l" rtl="0">
              <a:spcBef>
                <a:spcPts val="0"/>
              </a:spcBef>
              <a:spcAft>
                <a:spcPts val="0"/>
              </a:spcAft>
              <a:buNone/>
            </a:pPr>
            <a:r>
              <a:rPr lang="en"/>
              <a:t> The factory contract here is a specific type of factory called metamorphosis create2 based factory contract.</a:t>
            </a:r>
            <a:endParaRPr/>
          </a:p>
          <a:p>
            <a:pPr marL="0" lvl="0" indent="0" algn="l" rtl="0">
              <a:spcBef>
                <a:spcPts val="0"/>
              </a:spcBef>
              <a:spcAft>
                <a:spcPts val="0"/>
              </a:spcAft>
              <a:buNone/>
            </a:pPr>
            <a:r>
              <a:rPr lang="en"/>
              <a:t>For more details bout this pattern I suggest to look into our paper.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1b0e183081_0_22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1b0e183081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pros of using this method is you can change the whole logic and state with this pattern. Developer do not need to change the code to add this pattern. And user endpoint won’t change after upgrade</a:t>
            </a:r>
            <a:endParaRPr/>
          </a:p>
          <a:p>
            <a:pPr marL="0" lvl="0" indent="0" algn="l" rtl="0">
              <a:spcBef>
                <a:spcPts val="0"/>
              </a:spcBef>
              <a:spcAft>
                <a:spcPts val="0"/>
              </a:spcAft>
              <a:buNone/>
            </a:pPr>
            <a:endParaRPr/>
          </a:p>
          <a:p>
            <a:pPr marL="0" lvl="0" indent="0" algn="l" rtl="0">
              <a:spcBef>
                <a:spcPts val="0"/>
              </a:spcBef>
              <a:spcAft>
                <a:spcPts val="0"/>
              </a:spcAft>
              <a:buNone/>
            </a:pPr>
            <a:r>
              <a:rPr lang="en"/>
              <a:t>The disadvantage of using this method is that there is a huge debate on removing the self destruct opcode from EVM which is a pre-requisite for this method.</a:t>
            </a:r>
            <a:endParaRPr/>
          </a:p>
          <a:p>
            <a:pPr marL="0" lvl="0" indent="0" algn="l" rtl="0">
              <a:spcBef>
                <a:spcPts val="0"/>
              </a:spcBef>
              <a:spcAft>
                <a:spcPts val="0"/>
              </a:spcAft>
              <a:buNone/>
            </a:pPr>
            <a:endParaRPr/>
          </a:p>
          <a:p>
            <a:pPr marL="0" lvl="0" indent="0" algn="l" rtl="0">
              <a:spcBef>
                <a:spcPts val="0"/>
              </a:spcBef>
              <a:spcAft>
                <a:spcPts val="0"/>
              </a:spcAft>
              <a:buNone/>
            </a:pPr>
            <a:r>
              <a:rPr lang="en"/>
              <a:t>Also in all upgrade events, the state will be gone and there is no way to keep the state. Also there is a downtime in the upgrade event between the self destruction of the contract and putting a new contract.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b0e183081_0_6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b0e18308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latest method for upgradeability is data separation patterns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3c7b866ee_0_29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3c7b866ee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data separation pattern we divide the smart contract into two parts, one keeps the logic and the other keeps the data like data base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3c7b866ee_0_31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3c7b866e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upgrade event we can change the logic contract and keep the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e3c7b866ee_0_34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e3c7b866ee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important thing here is how these two contract are communicating. There are different ways in ethereum that contracts are communicating, but the most widely used two ones, are call and delegatecall opcode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f814fbf0c0_0_2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f814fbf0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Smart Contracts are pieces of software that are deployed to the blockchains such as Ethereum and supposed to be immutable and tamper proof. It means if Alice puts a piece of a code or better to say bytecode in the blockchain, it cannot be changed in the future.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3c7b866ee_0_37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3c7b866e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there is a call-based and delegate call based, data separation pattern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3c7b866ee_0_38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3c7b866e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type, users send transaction into the logic contract and the logic contract do the logic, Whenever it needs a data, it will call a getter function of the storage contract to fetch that data. </a:t>
            </a:r>
            <a:endParaRPr/>
          </a:p>
          <a:p>
            <a:pPr marL="0" lvl="0" indent="0" algn="l" rtl="0">
              <a:spcBef>
                <a:spcPts val="0"/>
              </a:spcBef>
              <a:spcAft>
                <a:spcPts val="0"/>
              </a:spcAft>
              <a:buNone/>
            </a:pPr>
            <a:r>
              <a:rPr lang="en"/>
              <a:t>If it needs to change a state, it will call storage contract’s setter functions. Storage contract will use access control and just let the logic contract to change the its state.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e3c7b866ee_0_41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e3c7b866e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case of upgrade, admins will deploy a new logic contract, and change the access control in the storage contract to define the new logic contract for storage contract. This is how the upgrade will be done in this pattern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3c7b866ee_0_44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e3c7b866e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call-based patterns there is no need to migrate data. </a:t>
            </a:r>
            <a:br>
              <a:rPr lang="en"/>
            </a:br>
            <a:r>
              <a:rPr lang="en"/>
              <a:t>But it is hard for developers to add this pattern to their codes, because of need of splitting logic and storage part of the code. It will be worse if the contract needs complex data structures such as mapping or structure.</a:t>
            </a:r>
            <a:endParaRPr/>
          </a:p>
          <a:p>
            <a:pPr marL="0" lvl="0" indent="0" algn="l" rtl="0">
              <a:spcBef>
                <a:spcPts val="0"/>
              </a:spcBef>
              <a:spcAft>
                <a:spcPts val="0"/>
              </a:spcAft>
              <a:buNone/>
            </a:pPr>
            <a:r>
              <a:rPr lang="en"/>
              <a:t>Also the end point address will be changed. It will break composability, it is not user friendly because each time users must use a new address, and also at the end developer team must deal with the old version.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339a7327d_0_9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339a7327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method is delegatecall based data separation pattern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3c7b866ee_0_45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3c7b866ee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users will send transaction into storage contract or proxy contract. The proxy will delegatecall into the logic contract also known as implementation contract.</a:t>
            </a:r>
            <a:endParaRPr/>
          </a:p>
          <a:p>
            <a:pPr marL="0" lvl="0" indent="0" algn="l" rtl="0">
              <a:spcBef>
                <a:spcPts val="0"/>
              </a:spcBef>
              <a:spcAft>
                <a:spcPts val="0"/>
              </a:spcAft>
              <a:buNone/>
            </a:pPr>
            <a:r>
              <a:rPr lang="en"/>
              <a:t>Delegatecalling keeps the context and it is very similar to copy pasting that specific part of logic into the contract, and run it in its context.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3c7b866ee_0_47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3c7b866e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upgrade event, admins must deploy a new contract and change the target address inside proxy, and let it know that it should delegatecall into a new address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02bdccc228_0_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02bdccc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why this pattern is popular.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02bdccc228_0_1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02bdccc22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gas overhead because of indirection happens between logic and storage contract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339a7327d_0_14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f339a7327d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summarized these methods and evaluate them in the paper. I suggest reading the paper and the appendix of the paper where we compared different methods from designers point of 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3b2fea411_0_3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3b2fea41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a piece of software that cannot be changed is not compatible with update and upgrade concepts of software maintenance.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8c8233160_0_1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f8c823316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chemeClr val="dk1"/>
                </a:solidFill>
                <a:latin typeface="Open Sans"/>
                <a:ea typeface="Open Sans"/>
                <a:cs typeface="Open Sans"/>
                <a:sym typeface="Open Sans"/>
              </a:rPr>
              <a:t>Next part of the paper is measurement study. Our Main Goal in this part is to find contracts that are using delegate call based pattern in the Ethereum blockchain.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339a7327d_0_29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339a7327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give more details about proxy patterns, the code of proxy is similar to this. There is a target address we name it imp here. There is a fallback function inside proxy. </a:t>
            </a:r>
            <a:endParaRPr/>
          </a:p>
          <a:p>
            <a:pPr marL="0" lvl="0" indent="0" algn="l" rtl="0">
              <a:spcBef>
                <a:spcPts val="0"/>
              </a:spcBef>
              <a:spcAft>
                <a:spcPts val="0"/>
              </a:spcAft>
              <a:buNone/>
            </a:pPr>
            <a:r>
              <a:rPr lang="en"/>
              <a:t>fall back function is a specific type of function. If the transaction calls a function that does not exists in the contract, fallback will be executed. In the proxy contract inside fallback, the whole message will be delegated call into a target address. </a:t>
            </a:r>
            <a:endParaRPr/>
          </a:p>
          <a:p>
            <a:pPr marL="0" lvl="0" indent="0" algn="l" rtl="0">
              <a:spcBef>
                <a:spcPts val="0"/>
              </a:spcBef>
              <a:spcAft>
                <a:spcPts val="0"/>
              </a:spcAft>
              <a:buNone/>
            </a:pPr>
            <a:br>
              <a:rPr lang="en"/>
            </a:br>
            <a:r>
              <a:rPr lang="en"/>
              <a:t>Also because we need a way to upgrade the system, there is an upgrade function inside proxy which lets the admins to change the target address, and change imp variable.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8beac66f4_1_3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f8beac66f4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Changing the target address can be done also using implementation contract. This type of proxy is called UUPS proxy and the upgrade function is reside inside the implementation contract.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f339a7327d_0_316: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f339a7327d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 delegatecall based smart contracts, we use data of 1 year by getting the transaction traces of two million blocks of the Ethereum blockchain.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f8beac66f4_1_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f8beac66f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Transaction trace is an aggregated data about the execution of transactions, and consists of sub traces.</a:t>
            </a:r>
            <a:endParaRPr/>
          </a:p>
          <a:p>
            <a:pPr marL="0" lvl="0" indent="0" algn="l" rtl="0">
              <a:spcBef>
                <a:spcPts val="0"/>
              </a:spcBef>
              <a:spcAft>
                <a:spcPts val="0"/>
              </a:spcAft>
              <a:buNone/>
            </a:pPr>
            <a:r>
              <a:rPr lang="en"/>
              <a:t>Each sub trace has the data for that specific action, and there will be a calltype in the sub-trace if a smart contract communicate with another one in that sub-trace. </a:t>
            </a:r>
            <a:endParaRPr/>
          </a:p>
          <a:p>
            <a:pPr marL="0" lvl="0" indent="0" algn="l" rtl="0">
              <a:spcBef>
                <a:spcPts val="0"/>
              </a:spcBef>
              <a:spcAft>
                <a:spcPts val="0"/>
              </a:spcAft>
              <a:buNone/>
            </a:pPr>
            <a:r>
              <a:rPr lang="en"/>
              <a:t>So we picked transaction traces and search in the sub-traces to find if a delegate call happens on them. We then check if the data of a sub-trace is equal to its previous sub-trace.</a:t>
            </a:r>
            <a:endParaRPr/>
          </a:p>
          <a:p>
            <a:pPr marL="0" lvl="0" indent="0" algn="l" rtl="0">
              <a:spcBef>
                <a:spcPts val="0"/>
              </a:spcBef>
              <a:spcAft>
                <a:spcPts val="0"/>
              </a:spcAft>
              <a:buNone/>
            </a:pPr>
            <a:r>
              <a:rPr lang="en"/>
              <a:t> If yes it means that the transaction passed a fallback function which delegatecalls the whole data into a new address, which is a proxy contract.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21e79dc91f_0_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21e79dc91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not all proxy contracts are upgradeable right?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8beac66f4_1_5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f8beac66f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should be sure that there is a way in the code that let admins change the target address. If there is a way then the proxy is upgradeable, and if not it is a simple forwarder contract.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f8beac66f4_1_91: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f8beac66f4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should decompile the bytecode of the proxy and search for the upgrade function. </a:t>
            </a:r>
            <a:endParaRPr/>
          </a:p>
          <a:p>
            <a:pPr marL="0" lvl="0" indent="0" algn="l" rtl="0">
              <a:spcBef>
                <a:spcPts val="0"/>
              </a:spcBef>
              <a:spcAft>
                <a:spcPts val="0"/>
              </a:spcAft>
              <a:buNone/>
            </a:pPr>
            <a:r>
              <a:rPr lang="en"/>
              <a:t>If we found the upgrade function it means the proxy is upgradeable.</a:t>
            </a:r>
            <a:endParaRPr/>
          </a:p>
          <a:p>
            <a:pPr marL="0" lvl="0" indent="0" algn="l" rtl="0">
              <a:spcBef>
                <a:spcPts val="0"/>
              </a:spcBef>
              <a:spcAft>
                <a:spcPts val="0"/>
              </a:spcAft>
              <a:buNone/>
            </a:pPr>
            <a:r>
              <a:rPr lang="en"/>
              <a:t>For the details of the implementation and how we find the upgrade function, please take a look at our paper.</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f8beac66f4_1_13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f8beac66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remained proxies, we check if the target address comes from an external call. </a:t>
            </a:r>
            <a:endParaRPr/>
          </a:p>
          <a:p>
            <a:pPr marL="0" lvl="0" indent="0" algn="l" rtl="0">
              <a:spcBef>
                <a:spcPts val="0"/>
              </a:spcBef>
              <a:spcAft>
                <a:spcPts val="0"/>
              </a:spcAft>
              <a:buNone/>
            </a:pPr>
            <a:r>
              <a:rPr lang="en"/>
              <a:t>If yes it means that the proxy is using beacon pattern, and each time calls the beacon contract to get the target address from it.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8beac66f4_1_11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8beac66f4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as we discussed before, it is possible that the upgrade function resides in the implementation contract, and not the proxy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8c8233160_0_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8c823316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blockchains it’s even worse than traditional softwares because smart contracts have control over billions of funds in their costudy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f8beac66f4_1_15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f8beac66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to find UUPS proxies, this time we decompile the implementation contract instead of the proxy, and check to find the upgrade function inside it. If we found the upgrade function, it means the proxy uses UUPS pattern.</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8beac66f4_1_17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8beac66f4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research we found 1.4 millions of proxies. We filtered them to have proxies that has unique implementation contract. </a:t>
            </a:r>
            <a:endParaRPr/>
          </a:p>
          <a:p>
            <a:pPr marL="0" lvl="0" indent="0" algn="l" rtl="0">
              <a:spcBef>
                <a:spcPts val="0"/>
              </a:spcBef>
              <a:spcAft>
                <a:spcPts val="0"/>
              </a:spcAft>
              <a:buNone/>
            </a:pPr>
            <a:r>
              <a:rPr lang="en"/>
              <a:t>We filtered them because there are some Dapps like opensea, that create a proxy for each user and if we don’t filtered them, then it will be counted by number of users and not number if upgradeable Dapps.</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totally we fund 7.4k regular upgradeable contracts, 403 UUPS contracts and 352 beacons.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8beac66f4_1_193: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8beac66f4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answered the first question on how to add upgradeability.</a:t>
            </a:r>
            <a:endParaRPr/>
          </a:p>
          <a:p>
            <a:pPr marL="0" lvl="0" indent="0" algn="l" rtl="0">
              <a:spcBef>
                <a:spcPts val="0"/>
              </a:spcBef>
              <a:spcAft>
                <a:spcPts val="0"/>
              </a:spcAft>
              <a:buNone/>
            </a:pPr>
            <a:r>
              <a:rPr lang="en"/>
              <a:t> Now let's take a look into the question : who is responsible for the decision making of upgrades. There are three different types of admins. An EOA, A multi signature and a decentralized governance scheme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1b0e183081_0_23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1b0e18308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also another way in which a proxy could be an admin. This type just adds a level of Indirection, and at the end one of the mentioned three types will be admin.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e3c7b866ee_0_75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e3c7b866ee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two types are very dangerous specially the EOA type of admins.</a:t>
            </a:r>
            <a:endParaRPr/>
          </a:p>
          <a:p>
            <a:pPr marL="0" lvl="0" indent="0" algn="l" rtl="0">
              <a:spcBef>
                <a:spcPts val="0"/>
              </a:spcBef>
              <a:spcAft>
                <a:spcPts val="0"/>
              </a:spcAft>
              <a:buNone/>
            </a:pPr>
            <a:r>
              <a:rPr lang="en"/>
              <a:t> Because in these types, 1 or limited number of persons can decide and change the whole logic of the code, and may try to steal the whole funds under control of the smart contract.</a:t>
            </a:r>
            <a:endParaRPr/>
          </a:p>
          <a:p>
            <a:pPr marL="0" lvl="0" indent="0" algn="l" rtl="0">
              <a:spcBef>
                <a:spcPts val="0"/>
              </a:spcBef>
              <a:spcAft>
                <a:spcPts val="0"/>
              </a:spcAft>
              <a:buNone/>
            </a:pPr>
            <a:r>
              <a:rPr lang="en"/>
              <a:t>So we try to find these admin types in the proxy contract we found from our measurements.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b0e183081_0_24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1b0e18308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is to find where the address of the admin is saved, in the smart contract storage. </a:t>
            </a:r>
            <a:endParaRPr/>
          </a:p>
          <a:p>
            <a:pPr marL="0" lvl="0" indent="0" algn="l" rtl="0">
              <a:spcBef>
                <a:spcPts val="0"/>
              </a:spcBef>
              <a:spcAft>
                <a:spcPts val="0"/>
              </a:spcAft>
              <a:buNone/>
            </a:pPr>
            <a:r>
              <a:rPr lang="en"/>
              <a:t>If the contract follows EIP-1967, then the address is saved in a storage slot, that is defined in this standard.</a:t>
            </a:r>
            <a:endParaRPr/>
          </a:p>
          <a:p>
            <a:pPr marL="0" lvl="0" indent="0" algn="l" rtl="0">
              <a:spcBef>
                <a:spcPts val="0"/>
              </a:spcBef>
              <a:spcAft>
                <a:spcPts val="0"/>
              </a:spcAft>
              <a:buNone/>
            </a:pPr>
            <a:r>
              <a:rPr lang="en"/>
              <a:t> If it does not follow this standard we first should find the slot number in which admin address is saved.</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b0e183081_0_25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1b0e18308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in EIP-1967,  because we know the storage slot, we use eth-getStorageAt method of an Ethereum node, to find the address variable that is saved in this storage slot. </a:t>
            </a:r>
            <a:endParaRPr/>
          </a:p>
          <a:p>
            <a:pPr marL="0" lvl="0" indent="0" algn="l" rtl="0">
              <a:spcBef>
                <a:spcPts val="0"/>
              </a:spcBef>
              <a:spcAft>
                <a:spcPts val="0"/>
              </a:spcAft>
              <a:buNone/>
            </a:pPr>
            <a:r>
              <a:rPr lang="en"/>
              <a:t>This address is our admin of the proxy, and can be one of these three types: EOA Multi sig or another type of contract. </a:t>
            </a:r>
            <a:endParaRPr/>
          </a:p>
          <a:p>
            <a:pPr marL="0" lvl="0" indent="0" algn="l" rtl="0">
              <a:spcBef>
                <a:spcPts val="0"/>
              </a:spcBef>
              <a:spcAft>
                <a:spcPts val="0"/>
              </a:spcAft>
              <a:buNone/>
            </a:pPr>
            <a:r>
              <a:rPr lang="en"/>
              <a:t>If No code is inside that address, it means the admin is an EOA and not contract. We can check for the code of the address using eth-getCode method of an ethereum node.</a:t>
            </a:r>
            <a:endParaRPr/>
          </a:p>
          <a:p>
            <a:pPr marL="0" lvl="0" indent="0" algn="l" rtl="0">
              <a:spcBef>
                <a:spcPts val="0"/>
              </a:spcBef>
              <a:spcAft>
                <a:spcPts val="0"/>
              </a:spcAft>
              <a:buNone/>
            </a:pPr>
            <a:r>
              <a:rPr lang="en"/>
              <a:t>Otherwise we get the bytecode of the address and check if it is a Multi-sig contract.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b0e183081_0_27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b0e18308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it isn’t a multi-sig we checked if it is a proxy admin contract. if not we tagged it as Governance or other types. </a:t>
            </a:r>
            <a:endParaRPr/>
          </a:p>
          <a:p>
            <a:pPr marL="0" lvl="0" indent="0" algn="l" rtl="0">
              <a:spcBef>
                <a:spcPts val="0"/>
              </a:spcBef>
              <a:spcAft>
                <a:spcPts val="0"/>
              </a:spcAft>
              <a:buNone/>
            </a:pPr>
            <a:r>
              <a:rPr lang="en"/>
              <a:t>For proxy admins we do the same thing from step 1 to find out the admin type.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b0e183081_0_277: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1b0e18308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non-EIP-1967 contract we should find the storage slot in which the admin address is saved.</a:t>
            </a:r>
            <a:endParaRPr/>
          </a:p>
          <a:p>
            <a:pPr marL="0" lvl="0" indent="0" algn="l" rtl="0">
              <a:spcBef>
                <a:spcPts val="0"/>
              </a:spcBef>
              <a:spcAft>
                <a:spcPts val="0"/>
              </a:spcAft>
              <a:buNone/>
            </a:pPr>
            <a:r>
              <a:rPr lang="en"/>
              <a:t> For this purpose, we first find the upgrade function, then check the access control inside this function to find out which address is authorized to call this function. This address is our admin address.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1b0e183081_0_28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1b0e18308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rest is similar to what we had in EIP-1967 class. We find the admin type for them as well.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5ed9f401_0_1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5ed9f40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if a code is buggy what may happen? A hacker may find the way to exploit it and drain all the money.</a:t>
            </a: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1b0e183081_0_292: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1b0e18308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total result which you can find in Table 3 of the paper. </a:t>
            </a:r>
            <a:endParaRPr/>
          </a:p>
          <a:p>
            <a:pPr marL="0" lvl="0" indent="0" algn="l" rtl="0">
              <a:spcBef>
                <a:spcPts val="0"/>
              </a:spcBef>
              <a:spcAft>
                <a:spcPts val="0"/>
              </a:spcAft>
              <a:buNone/>
            </a:pPr>
            <a:r>
              <a:rPr lang="en"/>
              <a:t>Totally out of 7.4k regular proxy contracts, 48 percent of them are controlled by just an EOA, and 13 percent by a Multi-sig wallet. </a:t>
            </a:r>
            <a:endParaRPr/>
          </a:p>
          <a:p>
            <a:pPr marL="0" lvl="0" indent="0" algn="l" rtl="0">
              <a:spcBef>
                <a:spcPts val="0"/>
              </a:spcBef>
              <a:spcAft>
                <a:spcPts val="0"/>
              </a:spcAft>
              <a:buNone/>
            </a:pPr>
            <a:r>
              <a:rPr lang="en"/>
              <a:t>This is an alarm to the Ethereum community and ecosystem.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1b0e183081_0_309: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1b0e18308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EOA admins are very dangerous because a single private key can decide to change the whole logic of the system. </a:t>
            </a:r>
            <a:endParaRPr/>
          </a:p>
          <a:p>
            <a:pPr marL="0" lvl="0" indent="0" algn="l" rtl="0">
              <a:spcBef>
                <a:spcPts val="0"/>
              </a:spcBef>
              <a:spcAft>
                <a:spcPts val="0"/>
              </a:spcAft>
              <a:buNone/>
            </a:pPr>
            <a:r>
              <a:rPr lang="en"/>
              <a:t>A malicious or compromised EOA admin can decide to stop the Dapp, or even steal the fund. </a:t>
            </a:r>
            <a:endParaRPr/>
          </a:p>
          <a:p>
            <a:pPr marL="0" lvl="0" indent="0" algn="l" rtl="0">
              <a:spcBef>
                <a:spcPts val="0"/>
              </a:spcBef>
              <a:spcAft>
                <a:spcPts val="0"/>
              </a:spcAft>
              <a:buNone/>
            </a:pPr>
            <a:r>
              <a:rPr lang="en"/>
              <a:t>There was an incident on bent finance protoco in December 2021l that the admin upgraded the system into a backdoored version and take benefit from it.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1b0e183081_0_328: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1b0e183081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the community consider using a multi-signature admin as a safe option, we want to say that in this scenario a limited number of persons can decide to take control over the system. </a:t>
            </a:r>
            <a:endParaRPr/>
          </a:p>
          <a:p>
            <a:pPr marL="0" lvl="0" indent="0" algn="l" rtl="0">
              <a:spcBef>
                <a:spcPts val="0"/>
              </a:spcBef>
              <a:spcAft>
                <a:spcPts val="0"/>
              </a:spcAft>
              <a:buNone/>
            </a:pPr>
            <a:r>
              <a:rPr lang="en"/>
              <a:t>The other problem is that because the addresses on ethereum blockchain is sodu nomus, nobody can proof the identity behind addresses of the multi signature. So, a malicious team can keep enough keys in their hands, to sign any transactions they need, and in this scenario, the multi signature is equal to an EOA.</a:t>
            </a:r>
            <a:endParaRPr/>
          </a:p>
          <a:p>
            <a:pPr marL="0" lvl="0" indent="0" algn="l" rtl="0">
              <a:spcBef>
                <a:spcPts val="0"/>
              </a:spcBef>
              <a:spcAft>
                <a:spcPts val="0"/>
              </a:spcAft>
              <a:buNone/>
            </a:pPr>
            <a:r>
              <a:rPr lang="en"/>
              <a:t>There is a recent incident on Ronin bridge that based on their announcement 5 private keys are leaked and the attacker signed transactions with the multi-signature wallet and steals the funds.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f8beac66f4_1_18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f8beac66f4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key take-away of this research is that immutability, decentralization and trustlesness is oversold and not true because of widely usage of upgradeable smart contracts. Also more than 60 percent of these contracts have EOA or multi sig admins.</a:t>
            </a:r>
            <a:endParaRPr/>
          </a:p>
          <a:p>
            <a:pPr marL="0" lvl="0" indent="0" algn="l" rtl="0">
              <a:spcBef>
                <a:spcPts val="0"/>
              </a:spcBef>
              <a:spcAft>
                <a:spcPts val="0"/>
              </a:spcAft>
              <a:buNone/>
            </a:pPr>
            <a:endParaRPr/>
          </a:p>
          <a:p>
            <a:pPr marL="0" lvl="0" indent="0" algn="l" rtl="0">
              <a:spcBef>
                <a:spcPts val="0"/>
              </a:spcBef>
              <a:spcAft>
                <a:spcPts val="0"/>
              </a:spcAft>
              <a:buNone/>
            </a:pPr>
            <a:r>
              <a:rPr lang="en"/>
              <a:t>Also we want to emphasis that consensus override is still a choice of upgrading a contract in a catastrophic events. This may happen on L2 platforms such as rollups if anything bad happens to those systems.</a:t>
            </a:r>
            <a:endParaRPr/>
          </a:p>
          <a:p>
            <a:pPr marL="0" lvl="0" indent="0" algn="l" rtl="0">
              <a:spcBef>
                <a:spcPts val="0"/>
              </a:spcBef>
              <a:spcAft>
                <a:spcPts val="0"/>
              </a:spcAft>
              <a:buNone/>
            </a:pPr>
            <a:endParaRPr/>
          </a:p>
          <a:p>
            <a:pPr marL="0" lvl="0" indent="0" algn="l" rtl="0">
              <a:spcBef>
                <a:spcPts val="0"/>
              </a:spcBef>
              <a:spcAft>
                <a:spcPts val="0"/>
              </a:spcAft>
              <a:buNone/>
            </a:pPr>
            <a:r>
              <a:rPr lang="en"/>
              <a:t>Also it worths mentioning that the mechanism we used in this research to find Proxy patterns and Admins are generic and not just stick into artifacts of a specific library like openzepplin libraries.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e3c7b866ee_0_80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e3c7b866ee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so much</a:t>
            </a:r>
            <a:br>
              <a:rPr lang="en"/>
            </a:br>
            <a:r>
              <a:rPr lang="en"/>
              <a:t>You can get in touch with me if you have any suggestions or questions. You are more than welcome to send me an email or ping me on twitter.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45ed9f401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45ed9f4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exactly happened in DAO incident in April 2016. And there was a race between White hackers and Blackhat hacker to steal or safe the funds.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3b2fea411_0_254: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3b2fea41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 way we need upgradeability feature in smart contracts. But there is two main question raises in this regard that we try to answer in this paper. </a:t>
            </a:r>
            <a:endParaRPr/>
          </a:p>
          <a:p>
            <a:pPr marL="0" lvl="0" indent="0" algn="l" rtl="0">
              <a:spcBef>
                <a:spcPts val="0"/>
              </a:spcBef>
              <a:spcAft>
                <a:spcPts val="0"/>
              </a:spcAft>
              <a:buNone/>
            </a:pPr>
            <a:r>
              <a:rPr lang="en"/>
              <a:t>The first one is How to deal with immutability and add upgradeability to smart contracts.</a:t>
            </a:r>
            <a:br>
              <a:rPr lang="en"/>
            </a:br>
            <a:r>
              <a:rPr lang="en"/>
              <a:t>And the second one is who will be responsible and decision maker for the changes of the system?</a:t>
            </a:r>
            <a:endParaRPr/>
          </a:p>
          <a:p>
            <a:pPr marL="0" lvl="0" indent="0" algn="l" rtl="0">
              <a:spcBef>
                <a:spcPts val="0"/>
              </a:spcBef>
              <a:spcAft>
                <a:spcPts val="0"/>
              </a:spcAft>
              <a:buNone/>
            </a:pPr>
            <a:endParaRPr/>
          </a:p>
          <a:p>
            <a:pPr marL="0" lvl="0" indent="0" algn="l" rtl="0">
              <a:spcBef>
                <a:spcPts val="0"/>
              </a:spcBef>
              <a:spcAft>
                <a:spcPts val="0"/>
              </a:spcAft>
              <a:buNone/>
            </a:pPr>
            <a:r>
              <a:rPr lang="en"/>
              <a:t>We answer the first question by studying different upgradeability patterns in the wild and give an evaluation of them. And then investigate for the agent responsible for the changes in the system A. K A admin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3b2fea411_0_265: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3b2fea411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big picture of different upgradeability patterns in Ethereum. Because The time is limited for this talk I cannot go through details of all different patterns but will explain them briefly. For more detailed explanation of each pattern I suggest to read the paper.</a:t>
            </a:r>
            <a:endParaRPr/>
          </a:p>
          <a:p>
            <a:pPr marL="0" lvl="0" indent="0" algn="l" rtl="0">
              <a:spcBef>
                <a:spcPts val="0"/>
              </a:spcBef>
              <a:spcAft>
                <a:spcPts val="0"/>
              </a:spcAft>
              <a:buNone/>
            </a:pPr>
            <a:endParaRPr/>
          </a:p>
          <a:p>
            <a:pPr marL="0" lvl="0" indent="0" algn="l" rtl="0">
              <a:spcBef>
                <a:spcPts val="0"/>
              </a:spcBef>
              <a:spcAft>
                <a:spcPts val="0"/>
              </a:spcAft>
              <a:buNone/>
            </a:pPr>
            <a:r>
              <a:rPr lang="en"/>
              <a:t>We classified different patterns into two main categories. Retail changes in which one can change a small pre-specified part of the Dapp. and Wholsale changes by which one can change the whole logic of the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840778"/>
            <a:ext cx="1081625" cy="1249932"/>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629707"/>
            <a:ext cx="1081625" cy="1249932"/>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604728"/>
            <a:ext cx="3054600" cy="17079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462867"/>
            <a:ext cx="3054600" cy="779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063472"/>
            <a:ext cx="8520600" cy="2365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513333"/>
            <a:ext cx="8520600" cy="11907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511361"/>
            <a:ext cx="1081625" cy="1249932"/>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953707"/>
            <a:ext cx="1081625" cy="1249932"/>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2007167"/>
            <a:ext cx="7596600" cy="17007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361361"/>
            <a:ext cx="3999900" cy="3726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361361"/>
            <a:ext cx="3999900" cy="37266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617333"/>
            <a:ext cx="2808000" cy="839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554889"/>
            <a:ext cx="2808000" cy="3094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606333"/>
            <a:ext cx="9144000" cy="1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500167"/>
            <a:ext cx="5878800" cy="4545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8"/>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995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032528"/>
            <a:ext cx="4045200" cy="1984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076667"/>
            <a:ext cx="4045200" cy="174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804667"/>
            <a:ext cx="3837000" cy="41058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687694"/>
            <a:ext cx="5998800" cy="6654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51028"/>
            <a:ext cx="8520600" cy="923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361361"/>
            <a:ext cx="8520600" cy="3726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6.jp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6.jp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5925" y="1058000"/>
            <a:ext cx="3231600" cy="2566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Not so Immutable: Upgradeability of Smart Contracts on Ethereum </a:t>
            </a:r>
            <a:endParaRPr/>
          </a:p>
        </p:txBody>
      </p:sp>
      <p:sp>
        <p:nvSpPr>
          <p:cNvPr id="63" name="Google Shape;63;p13"/>
          <p:cNvSpPr txBox="1">
            <a:spLocks noGrp="1"/>
          </p:cNvSpPr>
          <p:nvPr>
            <p:ph type="subTitle" idx="1"/>
          </p:nvPr>
        </p:nvSpPr>
        <p:spPr>
          <a:xfrm>
            <a:off x="3681000" y="3846250"/>
            <a:ext cx="1863000" cy="9393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 sz="1600"/>
              <a:t>Mehdi Salehi</a:t>
            </a:r>
            <a:endParaRPr sz="1600"/>
          </a:p>
          <a:p>
            <a:pPr marL="0" lvl="0" indent="0" algn="ctr" rtl="0">
              <a:lnSpc>
                <a:spcPct val="80000"/>
              </a:lnSpc>
              <a:spcBef>
                <a:spcPts val="0"/>
              </a:spcBef>
              <a:spcAft>
                <a:spcPts val="0"/>
              </a:spcAft>
              <a:buNone/>
            </a:pPr>
            <a:r>
              <a:rPr lang="en" sz="1600"/>
              <a:t>Jeremy Clark</a:t>
            </a:r>
            <a:endParaRPr sz="1600"/>
          </a:p>
          <a:p>
            <a:pPr marL="0" lvl="0" indent="0" algn="ctr" rtl="0">
              <a:lnSpc>
                <a:spcPct val="80000"/>
              </a:lnSpc>
              <a:spcBef>
                <a:spcPts val="0"/>
              </a:spcBef>
              <a:spcAft>
                <a:spcPts val="0"/>
              </a:spcAft>
              <a:buNone/>
            </a:pPr>
            <a:r>
              <a:rPr lang="en" sz="1600"/>
              <a:t>Mohammad Mannan</a:t>
            </a:r>
            <a:endParaRPr sz="1600"/>
          </a:p>
        </p:txBody>
      </p:sp>
      <p:pic>
        <p:nvPicPr>
          <p:cNvPr id="64" name="Google Shape;64;p13"/>
          <p:cNvPicPr preferRelativeResize="0"/>
          <p:nvPr/>
        </p:nvPicPr>
        <p:blipFill>
          <a:blip r:embed="rId3">
            <a:alphaModFix/>
          </a:blip>
          <a:stretch>
            <a:fillRect/>
          </a:stretch>
        </p:blipFill>
        <p:spPr>
          <a:xfrm>
            <a:off x="7000875" y="1993889"/>
            <a:ext cx="1780401" cy="1186950"/>
          </a:xfrm>
          <a:prstGeom prst="rect">
            <a:avLst/>
          </a:prstGeom>
          <a:noFill/>
          <a:ln>
            <a:noFill/>
          </a:ln>
        </p:spPr>
      </p:pic>
      <p:pic>
        <p:nvPicPr>
          <p:cNvPr id="65" name="Google Shape;65;p13"/>
          <p:cNvPicPr preferRelativeResize="0"/>
          <p:nvPr/>
        </p:nvPicPr>
        <p:blipFill>
          <a:blip r:embed="rId4">
            <a:alphaModFix/>
          </a:blip>
          <a:stretch>
            <a:fillRect/>
          </a:stretch>
        </p:blipFill>
        <p:spPr>
          <a:xfrm>
            <a:off x="6540600" y="4991944"/>
            <a:ext cx="2527252" cy="577500"/>
          </a:xfrm>
          <a:prstGeom prst="rect">
            <a:avLst/>
          </a:prstGeom>
          <a:noFill/>
          <a:ln>
            <a:noFill/>
          </a:ln>
        </p:spPr>
      </p:pic>
      <p:sp>
        <p:nvSpPr>
          <p:cNvPr id="66" name="Google Shape;66;p13"/>
          <p:cNvSpPr txBox="1"/>
          <p:nvPr/>
        </p:nvSpPr>
        <p:spPr>
          <a:xfrm>
            <a:off x="216075" y="4940944"/>
            <a:ext cx="30591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20" b="1">
                <a:solidFill>
                  <a:schemeClr val="dk1"/>
                </a:solidFill>
                <a:latin typeface="Nunito"/>
                <a:ea typeface="Nunito"/>
                <a:cs typeface="Nunito"/>
                <a:sym typeface="Nunito"/>
              </a:rPr>
              <a:t>WTSC’22, May 6, Virtual</a:t>
            </a:r>
            <a:endParaRPr sz="1820" b="1">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Retail Changes</a:t>
            </a:r>
            <a:endParaRPr/>
          </a:p>
        </p:txBody>
      </p:sp>
      <p:pic>
        <p:nvPicPr>
          <p:cNvPr id="149" name="Google Shape;149;p22"/>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150" name="Google Shape;150;p22"/>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Retail Changes</a:t>
            </a:r>
            <a:endParaRPr/>
          </a:p>
        </p:txBody>
      </p:sp>
      <p:sp>
        <p:nvSpPr>
          <p:cNvPr id="151" name="Google Shape;151;p22"/>
          <p:cNvSpPr/>
          <p:nvPr/>
        </p:nvSpPr>
        <p:spPr>
          <a:xfrm>
            <a:off x="3253225" y="2277167"/>
            <a:ext cx="20682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Parameter Configuration</a:t>
            </a:r>
            <a:endParaRPr sz="1200"/>
          </a:p>
        </p:txBody>
      </p:sp>
      <p:cxnSp>
        <p:nvCxnSpPr>
          <p:cNvPr id="152" name="Google Shape;152;p22"/>
          <p:cNvCxnSpPr>
            <a:stCxn id="150" idx="3"/>
            <a:endCxn id="151"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Parameter Configuration </a:t>
            </a:r>
            <a:endParaRPr/>
          </a:p>
        </p:txBody>
      </p:sp>
      <p:pic>
        <p:nvPicPr>
          <p:cNvPr id="158" name="Google Shape;158;p23"/>
          <p:cNvPicPr preferRelativeResize="0"/>
          <p:nvPr/>
        </p:nvPicPr>
        <p:blipFill>
          <a:blip r:embed="rId3">
            <a:alphaModFix/>
          </a:blip>
          <a:stretch>
            <a:fillRect/>
          </a:stretch>
        </p:blipFill>
        <p:spPr>
          <a:xfrm>
            <a:off x="6759100" y="4850833"/>
            <a:ext cx="2164352" cy="494550"/>
          </a:xfrm>
          <a:prstGeom prst="rect">
            <a:avLst/>
          </a:prstGeom>
          <a:noFill/>
          <a:ln>
            <a:noFill/>
          </a:ln>
        </p:spPr>
      </p:pic>
      <p:cxnSp>
        <p:nvCxnSpPr>
          <p:cNvPr id="159" name="Google Shape;159;p23"/>
          <p:cNvCxnSpPr/>
          <p:nvPr/>
        </p:nvCxnSpPr>
        <p:spPr>
          <a:xfrm>
            <a:off x="3396000" y="2613278"/>
            <a:ext cx="1263900" cy="0"/>
          </a:xfrm>
          <a:prstGeom prst="straightConnector1">
            <a:avLst/>
          </a:prstGeom>
          <a:noFill/>
          <a:ln w="19050" cap="flat" cmpd="sng">
            <a:solidFill>
              <a:schemeClr val="dk1"/>
            </a:solidFill>
            <a:prstDash val="solid"/>
            <a:round/>
            <a:headEnd type="none" w="med" len="med"/>
            <a:tailEnd type="triangle" w="med" len="med"/>
          </a:ln>
        </p:spPr>
      </p:cxnSp>
      <p:sp>
        <p:nvSpPr>
          <p:cNvPr id="160" name="Google Shape;160;p23"/>
          <p:cNvSpPr txBox="1"/>
          <p:nvPr/>
        </p:nvSpPr>
        <p:spPr>
          <a:xfrm>
            <a:off x="5584100" y="2421333"/>
            <a:ext cx="16377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Open Sans"/>
                <a:ea typeface="Open Sans"/>
                <a:cs typeface="Open Sans"/>
                <a:sym typeface="Open Sans"/>
              </a:rPr>
              <a:t>Upgrade to control Demand and Supply of </a:t>
            </a:r>
            <a:r>
              <a:rPr lang="en" sz="1300" b="1">
                <a:latin typeface="Open Sans"/>
                <a:ea typeface="Open Sans"/>
                <a:cs typeface="Open Sans"/>
                <a:sym typeface="Open Sans"/>
              </a:rPr>
              <a:t>DAI</a:t>
            </a:r>
            <a:endParaRPr sz="1300" b="1">
              <a:latin typeface="Open Sans"/>
              <a:ea typeface="Open Sans"/>
              <a:cs typeface="Open Sans"/>
              <a:sym typeface="Open Sans"/>
            </a:endParaRPr>
          </a:p>
        </p:txBody>
      </p:sp>
      <p:sp>
        <p:nvSpPr>
          <p:cNvPr id="161" name="Google Shape;161;p23"/>
          <p:cNvSpPr txBox="1"/>
          <p:nvPr/>
        </p:nvSpPr>
        <p:spPr>
          <a:xfrm>
            <a:off x="1334400" y="3388581"/>
            <a:ext cx="139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Stability Fee</a:t>
            </a:r>
            <a:endParaRPr sz="1200">
              <a:latin typeface="Open Sans"/>
              <a:ea typeface="Open Sans"/>
              <a:cs typeface="Open Sans"/>
              <a:sym typeface="Open Sans"/>
            </a:endParaRPr>
          </a:p>
        </p:txBody>
      </p:sp>
      <p:sp>
        <p:nvSpPr>
          <p:cNvPr id="162" name="Google Shape;162;p23"/>
          <p:cNvSpPr txBox="1"/>
          <p:nvPr/>
        </p:nvSpPr>
        <p:spPr>
          <a:xfrm>
            <a:off x="1334400" y="3798914"/>
            <a:ext cx="139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Dai Saving Rate</a:t>
            </a:r>
            <a:endParaRPr sz="1200">
              <a:latin typeface="Open Sans"/>
              <a:ea typeface="Open Sans"/>
              <a:cs typeface="Open Sans"/>
              <a:sym typeface="Open Sans"/>
            </a:endParaRPr>
          </a:p>
        </p:txBody>
      </p:sp>
      <p:sp>
        <p:nvSpPr>
          <p:cNvPr id="163" name="Google Shape;163;p23"/>
          <p:cNvSpPr txBox="1"/>
          <p:nvPr/>
        </p:nvSpPr>
        <p:spPr>
          <a:xfrm>
            <a:off x="1180550" y="4208444"/>
            <a:ext cx="1808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Collateral Ratio</a:t>
            </a:r>
            <a:endParaRPr sz="1200">
              <a:latin typeface="Open Sans"/>
              <a:ea typeface="Open Sans"/>
              <a:cs typeface="Open Sans"/>
              <a:sym typeface="Open Sans"/>
            </a:endParaRPr>
          </a:p>
        </p:txBody>
      </p:sp>
      <p:sp>
        <p:nvSpPr>
          <p:cNvPr id="164" name="Google Shape;164;p23"/>
          <p:cNvSpPr/>
          <p:nvPr/>
        </p:nvSpPr>
        <p:spPr>
          <a:xfrm>
            <a:off x="2989250" y="3259250"/>
            <a:ext cx="197700" cy="1489800"/>
          </a:xfrm>
          <a:prstGeom prst="rightBrace">
            <a:avLst>
              <a:gd name="adj1" fmla="val 50000"/>
              <a:gd name="adj2" fmla="val 50000"/>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23"/>
          <p:cNvCxnSpPr>
            <a:stCxn id="164" idx="1"/>
          </p:cNvCxnSpPr>
          <p:nvPr/>
        </p:nvCxnSpPr>
        <p:spPr>
          <a:xfrm rot="10800000" flipH="1">
            <a:off x="3186950" y="3236150"/>
            <a:ext cx="1637700" cy="768000"/>
          </a:xfrm>
          <a:prstGeom prst="straightConnector1">
            <a:avLst/>
          </a:prstGeom>
          <a:noFill/>
          <a:ln w="9525" cap="flat" cmpd="sng">
            <a:solidFill>
              <a:schemeClr val="dk1"/>
            </a:solidFill>
            <a:prstDash val="dot"/>
            <a:round/>
            <a:headEnd type="none" w="med" len="med"/>
            <a:tailEnd type="triangle" w="med" len="med"/>
          </a:ln>
        </p:spPr>
      </p:cxnSp>
      <p:pic>
        <p:nvPicPr>
          <p:cNvPr id="166" name="Google Shape;166;p23"/>
          <p:cNvPicPr preferRelativeResize="0"/>
          <p:nvPr/>
        </p:nvPicPr>
        <p:blipFill>
          <a:blip r:embed="rId4">
            <a:alphaModFix/>
          </a:blip>
          <a:stretch>
            <a:fillRect/>
          </a:stretch>
        </p:blipFill>
        <p:spPr>
          <a:xfrm>
            <a:off x="1014874" y="1942157"/>
            <a:ext cx="2164352" cy="10099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172" name="Google Shape;172;p24"/>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173" name="Google Shape;173;p24"/>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Retail Changes</a:t>
            </a:r>
            <a:endParaRPr/>
          </a:p>
        </p:txBody>
      </p:sp>
      <p:sp>
        <p:nvSpPr>
          <p:cNvPr id="174" name="Google Shape;174;p24"/>
          <p:cNvSpPr/>
          <p:nvPr/>
        </p:nvSpPr>
        <p:spPr>
          <a:xfrm>
            <a:off x="3253225" y="2277167"/>
            <a:ext cx="22461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Parameter </a:t>
            </a:r>
            <a:r>
              <a:rPr lang="en" sz="1200">
                <a:solidFill>
                  <a:schemeClr val="dk1"/>
                </a:solidFill>
              </a:rPr>
              <a:t>Configuration</a:t>
            </a:r>
            <a:endParaRPr sz="1200"/>
          </a:p>
        </p:txBody>
      </p:sp>
      <p:cxnSp>
        <p:nvCxnSpPr>
          <p:cNvPr id="175" name="Google Shape;175;p24"/>
          <p:cNvCxnSpPr>
            <a:stCxn id="173" idx="3"/>
            <a:endCxn id="174"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176" name="Google Shape;176;p24"/>
          <p:cNvSpPr/>
          <p:nvPr/>
        </p:nvSpPr>
        <p:spPr>
          <a:xfrm>
            <a:off x="3253225" y="3406833"/>
            <a:ext cx="23709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Functional Component Change</a:t>
            </a:r>
            <a:endParaRPr sz="1200"/>
          </a:p>
        </p:txBody>
      </p:sp>
      <p:cxnSp>
        <p:nvCxnSpPr>
          <p:cNvPr id="177" name="Google Shape;177;p24"/>
          <p:cNvCxnSpPr>
            <a:stCxn id="173" idx="3"/>
            <a:endCxn id="176" idx="1"/>
          </p:cNvCxnSpPr>
          <p:nvPr/>
        </p:nvCxnSpPr>
        <p:spPr>
          <a:xfrm>
            <a:off x="2318050" y="3132150"/>
            <a:ext cx="935100" cy="5013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Functional Component Change</a:t>
            </a:r>
            <a:endParaRPr/>
          </a:p>
        </p:txBody>
      </p:sp>
      <p:pic>
        <p:nvPicPr>
          <p:cNvPr id="183" name="Google Shape;183;p25"/>
          <p:cNvPicPr preferRelativeResize="0"/>
          <p:nvPr/>
        </p:nvPicPr>
        <p:blipFill>
          <a:blip r:embed="rId3">
            <a:alphaModFix/>
          </a:blip>
          <a:stretch>
            <a:fillRect/>
          </a:stretch>
        </p:blipFill>
        <p:spPr>
          <a:xfrm>
            <a:off x="6759100" y="4850833"/>
            <a:ext cx="2164352" cy="494550"/>
          </a:xfrm>
          <a:prstGeom prst="rect">
            <a:avLst/>
          </a:prstGeom>
          <a:noFill/>
          <a:ln>
            <a:noFill/>
          </a:ln>
        </p:spPr>
      </p:pic>
      <p:cxnSp>
        <p:nvCxnSpPr>
          <p:cNvPr id="184" name="Google Shape;184;p25"/>
          <p:cNvCxnSpPr/>
          <p:nvPr/>
        </p:nvCxnSpPr>
        <p:spPr>
          <a:xfrm>
            <a:off x="3396000" y="2613278"/>
            <a:ext cx="1263900" cy="0"/>
          </a:xfrm>
          <a:prstGeom prst="straightConnector1">
            <a:avLst/>
          </a:prstGeom>
          <a:noFill/>
          <a:ln w="19050" cap="flat" cmpd="sng">
            <a:solidFill>
              <a:schemeClr val="dk1"/>
            </a:solidFill>
            <a:prstDash val="solid"/>
            <a:round/>
            <a:headEnd type="none" w="med" len="med"/>
            <a:tailEnd type="triangle" w="med" len="med"/>
          </a:ln>
        </p:spPr>
      </p:cxnSp>
      <p:cxnSp>
        <p:nvCxnSpPr>
          <p:cNvPr id="185" name="Google Shape;185;p25"/>
          <p:cNvCxnSpPr>
            <a:stCxn id="186" idx="3"/>
          </p:cNvCxnSpPr>
          <p:nvPr/>
        </p:nvCxnSpPr>
        <p:spPr>
          <a:xfrm rot="10800000" flipH="1">
            <a:off x="3168038" y="2935339"/>
            <a:ext cx="1646100" cy="914100"/>
          </a:xfrm>
          <a:prstGeom prst="straightConnector1">
            <a:avLst/>
          </a:prstGeom>
          <a:noFill/>
          <a:ln w="9525" cap="flat" cmpd="sng">
            <a:solidFill>
              <a:schemeClr val="dk1"/>
            </a:solidFill>
            <a:prstDash val="dot"/>
            <a:round/>
            <a:headEnd type="none" w="med" len="med"/>
            <a:tailEnd type="triangle" w="med" len="med"/>
          </a:ln>
        </p:spPr>
      </p:cxnSp>
      <p:pic>
        <p:nvPicPr>
          <p:cNvPr id="187" name="Google Shape;187;p25"/>
          <p:cNvPicPr preferRelativeResize="0"/>
          <p:nvPr/>
        </p:nvPicPr>
        <p:blipFill>
          <a:blip r:embed="rId4">
            <a:alphaModFix/>
          </a:blip>
          <a:stretch>
            <a:fillRect/>
          </a:stretch>
        </p:blipFill>
        <p:spPr>
          <a:xfrm>
            <a:off x="1400399" y="2002639"/>
            <a:ext cx="1493666" cy="800201"/>
          </a:xfrm>
          <a:prstGeom prst="rect">
            <a:avLst/>
          </a:prstGeom>
          <a:noFill/>
          <a:ln>
            <a:noFill/>
          </a:ln>
        </p:spPr>
      </p:pic>
      <p:sp>
        <p:nvSpPr>
          <p:cNvPr id="186" name="Google Shape;186;p25"/>
          <p:cNvSpPr txBox="1"/>
          <p:nvPr/>
        </p:nvSpPr>
        <p:spPr>
          <a:xfrm>
            <a:off x="1197638" y="3572389"/>
            <a:ext cx="1970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Need a way to calculate interest rate</a:t>
            </a:r>
            <a:endParaRPr sz="1200">
              <a:latin typeface="Open Sans"/>
              <a:ea typeface="Open Sans"/>
              <a:cs typeface="Open Sans"/>
              <a:sym typeface="Open Sans"/>
            </a:endParaRPr>
          </a:p>
        </p:txBody>
      </p:sp>
      <p:pic>
        <p:nvPicPr>
          <p:cNvPr id="188" name="Google Shape;188;p25"/>
          <p:cNvPicPr preferRelativeResize="0"/>
          <p:nvPr/>
        </p:nvPicPr>
        <p:blipFill>
          <a:blip r:embed="rId5">
            <a:alphaModFix/>
          </a:blip>
          <a:stretch>
            <a:fillRect/>
          </a:stretch>
        </p:blipFill>
        <p:spPr>
          <a:xfrm>
            <a:off x="5541225" y="2002625"/>
            <a:ext cx="650592" cy="923324"/>
          </a:xfrm>
          <a:prstGeom prst="rect">
            <a:avLst/>
          </a:prstGeom>
          <a:noFill/>
          <a:ln>
            <a:noFill/>
          </a:ln>
        </p:spPr>
      </p:pic>
      <p:sp>
        <p:nvSpPr>
          <p:cNvPr id="189" name="Google Shape;189;p25"/>
          <p:cNvSpPr txBox="1"/>
          <p:nvPr/>
        </p:nvSpPr>
        <p:spPr>
          <a:xfrm>
            <a:off x="5104225" y="3153472"/>
            <a:ext cx="1524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Another contract for calculations</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Pros and Cons</a:t>
            </a:r>
            <a:endParaRPr/>
          </a:p>
        </p:txBody>
      </p:sp>
      <p:sp>
        <p:nvSpPr>
          <p:cNvPr id="195" name="Google Shape;195;p26"/>
          <p:cNvSpPr txBox="1">
            <a:spLocks noGrp="1"/>
          </p:cNvSpPr>
          <p:nvPr>
            <p:ph type="body" idx="1"/>
          </p:nvPr>
        </p:nvSpPr>
        <p:spPr>
          <a:xfrm>
            <a:off x="311700" y="1274694"/>
            <a:ext cx="8520600" cy="38670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1200"/>
              </a:spcBef>
              <a:spcAft>
                <a:spcPts val="0"/>
              </a:spcAft>
              <a:buSzPts val="1800"/>
              <a:buChar char="●"/>
            </a:pPr>
            <a:r>
              <a:rPr lang="en"/>
              <a:t>Pros </a:t>
            </a:r>
            <a:endParaRPr/>
          </a:p>
          <a:p>
            <a:pPr marL="914400" lvl="1" indent="-317500" algn="l" rtl="0">
              <a:spcBef>
                <a:spcPts val="0"/>
              </a:spcBef>
              <a:spcAft>
                <a:spcPts val="0"/>
              </a:spcAft>
              <a:buSzPts val="1400"/>
              <a:buChar char="○"/>
            </a:pPr>
            <a:r>
              <a:rPr lang="en"/>
              <a:t>Simple to implement</a:t>
            </a:r>
            <a:endParaRPr/>
          </a:p>
          <a:p>
            <a:pPr marL="914400" lvl="1" indent="-317500" algn="l" rtl="0">
              <a:spcBef>
                <a:spcPts val="0"/>
              </a:spcBef>
              <a:spcAft>
                <a:spcPts val="0"/>
              </a:spcAft>
              <a:buSzPts val="1400"/>
              <a:buChar char="○"/>
            </a:pPr>
            <a:r>
              <a:rPr lang="en"/>
              <a:t>Easy to audit</a:t>
            </a:r>
            <a:br>
              <a:rPr lang="en"/>
            </a:br>
            <a:endParaRPr/>
          </a:p>
          <a:p>
            <a:pPr marL="457200" lvl="0" indent="-342900" algn="l" rtl="0">
              <a:spcBef>
                <a:spcPts val="0"/>
              </a:spcBef>
              <a:spcAft>
                <a:spcPts val="0"/>
              </a:spcAft>
              <a:buSzPts val="1800"/>
              <a:buChar char="●"/>
            </a:pPr>
            <a:r>
              <a:rPr lang="en"/>
              <a:t> Cons</a:t>
            </a:r>
            <a:endParaRPr/>
          </a:p>
          <a:p>
            <a:pPr marL="914400" lvl="1" indent="-317500" algn="l" rtl="0">
              <a:spcBef>
                <a:spcPts val="0"/>
              </a:spcBef>
              <a:spcAft>
                <a:spcPts val="0"/>
              </a:spcAft>
              <a:buSzPts val="1400"/>
              <a:buChar char="○"/>
            </a:pPr>
            <a:r>
              <a:rPr lang="en"/>
              <a:t>Cannot fix a bug</a:t>
            </a:r>
            <a:endParaRPr/>
          </a:p>
          <a:p>
            <a:pPr marL="914400" lvl="1" indent="-317500" algn="l" rtl="0">
              <a:spcBef>
                <a:spcPts val="0"/>
              </a:spcBef>
              <a:spcAft>
                <a:spcPts val="0"/>
              </a:spcAft>
              <a:buSzPts val="1400"/>
              <a:buChar char="○"/>
            </a:pPr>
            <a:r>
              <a:rPr lang="en"/>
              <a:t>Cannot add/change Logic in Parameter Configuration</a:t>
            </a:r>
            <a:endParaRPr/>
          </a:p>
          <a:p>
            <a:pPr marL="914400" lvl="1" indent="-317500" algn="l" rtl="0">
              <a:spcBef>
                <a:spcPts val="0"/>
              </a:spcBef>
              <a:spcAft>
                <a:spcPts val="0"/>
              </a:spcAft>
              <a:buSzPts val="1400"/>
              <a:buChar char="○"/>
            </a:pPr>
            <a:r>
              <a:rPr lang="en"/>
              <a:t>Cannot add new functionality in Component change</a:t>
            </a:r>
            <a:endParaRPr/>
          </a:p>
          <a:p>
            <a:pPr marL="0" lvl="0" indent="0" algn="l" rtl="0">
              <a:spcBef>
                <a:spcPts val="1200"/>
              </a:spcBef>
              <a:spcAft>
                <a:spcPts val="1200"/>
              </a:spcAft>
              <a:buNone/>
            </a:pPr>
            <a:endParaRPr/>
          </a:p>
        </p:txBody>
      </p:sp>
      <p:pic>
        <p:nvPicPr>
          <p:cNvPr id="196" name="Google Shape;196;p26"/>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202" name="Google Shape;202;p27"/>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03" name="Google Shape;203;p27"/>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Wholesale Changes</a:t>
            </a:r>
            <a:endParaRPr/>
          </a:p>
        </p:txBody>
      </p:sp>
      <p:sp>
        <p:nvSpPr>
          <p:cNvPr id="204" name="Google Shape;204;p27"/>
          <p:cNvSpPr/>
          <p:nvPr/>
        </p:nvSpPr>
        <p:spPr>
          <a:xfrm>
            <a:off x="3253225" y="2277167"/>
            <a:ext cx="15918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Consensus Override</a:t>
            </a:r>
            <a:endParaRPr sz="1200"/>
          </a:p>
        </p:txBody>
      </p:sp>
      <p:cxnSp>
        <p:nvCxnSpPr>
          <p:cNvPr id="205" name="Google Shape;205;p27"/>
          <p:cNvCxnSpPr>
            <a:stCxn id="203" idx="3"/>
            <a:endCxn id="204"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Consensus Override</a:t>
            </a:r>
            <a:endParaRPr/>
          </a:p>
        </p:txBody>
      </p:sp>
      <p:pic>
        <p:nvPicPr>
          <p:cNvPr id="211" name="Google Shape;211;p28"/>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12" name="Google Shape;212;p28"/>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Immutability Enforced by </a:t>
            </a:r>
            <a:r>
              <a:rPr lang="en" b="1"/>
              <a:t>Consensus</a:t>
            </a:r>
            <a:br>
              <a:rPr lang="en" b="1"/>
            </a:br>
            <a:endParaRPr b="1"/>
          </a:p>
          <a:p>
            <a:pPr marL="457200" lvl="0" indent="-342900" algn="l" rtl="0">
              <a:spcBef>
                <a:spcPts val="0"/>
              </a:spcBef>
              <a:spcAft>
                <a:spcPts val="0"/>
              </a:spcAft>
              <a:buSzPts val="1800"/>
              <a:buChar char="●"/>
            </a:pPr>
            <a:r>
              <a:rPr lang="en"/>
              <a:t>If </a:t>
            </a:r>
            <a:r>
              <a:rPr lang="en" b="1"/>
              <a:t>Miners </a:t>
            </a:r>
            <a:r>
              <a:rPr lang="en"/>
              <a:t>agree to suspend immutability:</a:t>
            </a:r>
            <a:br>
              <a:rPr lang="en"/>
            </a:br>
            <a:br>
              <a:rPr lang="en"/>
            </a:br>
            <a:endParaRPr/>
          </a:p>
          <a:p>
            <a:pPr marL="914400" lvl="1" indent="-317500" algn="l" rtl="0">
              <a:spcBef>
                <a:spcPts val="0"/>
              </a:spcBef>
              <a:spcAft>
                <a:spcPts val="0"/>
              </a:spcAft>
              <a:buSzPts val="1400"/>
              <a:buChar char="○"/>
            </a:pPr>
            <a:r>
              <a:rPr lang="en"/>
              <a:t>Can change any contract’s Logic/Storage ….</a:t>
            </a:r>
            <a:br>
              <a:rPr lang="en"/>
            </a:br>
            <a:endParaRPr/>
          </a:p>
          <a:p>
            <a:pPr marL="914400" lvl="1" indent="-317500" algn="l" rtl="0">
              <a:spcBef>
                <a:spcPts val="0"/>
              </a:spcBef>
              <a:spcAft>
                <a:spcPts val="0"/>
              </a:spcAft>
              <a:buSzPts val="1400"/>
              <a:buChar char="○"/>
            </a:pPr>
            <a:r>
              <a:rPr lang="en"/>
              <a:t>The DAO fork</a:t>
            </a:r>
            <a:br>
              <a:rPr lang="en"/>
            </a:br>
            <a:endParaRPr/>
          </a:p>
          <a:p>
            <a:pPr marL="914400" lvl="1" indent="-317500" algn="l" rtl="0">
              <a:spcBef>
                <a:spcPts val="0"/>
              </a:spcBef>
              <a:spcAft>
                <a:spcPts val="0"/>
              </a:spcAft>
              <a:buSzPts val="1400"/>
              <a:buChar char="○"/>
            </a:pPr>
            <a:r>
              <a:rPr lang="en"/>
              <a:t>Any other incident?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218" name="Google Shape;218;p29"/>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19" name="Google Shape;219;p29"/>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Wholesale Changes</a:t>
            </a:r>
            <a:endParaRPr/>
          </a:p>
        </p:txBody>
      </p:sp>
      <p:sp>
        <p:nvSpPr>
          <p:cNvPr id="220" name="Google Shape;220;p29"/>
          <p:cNvSpPr/>
          <p:nvPr/>
        </p:nvSpPr>
        <p:spPr>
          <a:xfrm>
            <a:off x="3253225" y="2277167"/>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Consensus Override</a:t>
            </a:r>
            <a:endParaRPr sz="1200"/>
          </a:p>
        </p:txBody>
      </p:sp>
      <p:cxnSp>
        <p:nvCxnSpPr>
          <p:cNvPr id="221" name="Google Shape;221;p29"/>
          <p:cNvCxnSpPr>
            <a:stCxn id="219" idx="3"/>
            <a:endCxn id="220"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222" name="Google Shape;222;p29"/>
          <p:cNvSpPr/>
          <p:nvPr/>
        </p:nvSpPr>
        <p:spPr>
          <a:xfrm>
            <a:off x="3253225" y="3460056"/>
            <a:ext cx="15918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Migration</a:t>
            </a:r>
            <a:endParaRPr sz="1200"/>
          </a:p>
        </p:txBody>
      </p:sp>
      <p:cxnSp>
        <p:nvCxnSpPr>
          <p:cNvPr id="223" name="Google Shape;223;p29"/>
          <p:cNvCxnSpPr>
            <a:stCxn id="219" idx="3"/>
            <a:endCxn id="222" idx="1"/>
          </p:cNvCxnSpPr>
          <p:nvPr/>
        </p:nvCxnSpPr>
        <p:spPr>
          <a:xfrm>
            <a:off x="2318050" y="3132150"/>
            <a:ext cx="935100" cy="5547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Migration (Social Upgrade)</a:t>
            </a:r>
            <a:endParaRPr/>
          </a:p>
        </p:txBody>
      </p:sp>
      <p:pic>
        <p:nvPicPr>
          <p:cNvPr id="229" name="Google Shape;229;p30"/>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30" name="Google Shape;230;p30"/>
          <p:cNvSpPr/>
          <p:nvPr/>
        </p:nvSpPr>
        <p:spPr>
          <a:xfrm>
            <a:off x="549600" y="2998028"/>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Migration</a:t>
            </a:r>
            <a:endParaRPr sz="1200"/>
          </a:p>
        </p:txBody>
      </p:sp>
      <p:sp>
        <p:nvSpPr>
          <p:cNvPr id="231" name="Google Shape;231;p30"/>
          <p:cNvSpPr/>
          <p:nvPr/>
        </p:nvSpPr>
        <p:spPr>
          <a:xfrm>
            <a:off x="3561750" y="2092750"/>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Deploy a new contract</a:t>
            </a:r>
            <a:endParaRPr sz="1200"/>
          </a:p>
        </p:txBody>
      </p:sp>
      <p:sp>
        <p:nvSpPr>
          <p:cNvPr id="232" name="Google Shape;232;p30"/>
          <p:cNvSpPr/>
          <p:nvPr/>
        </p:nvSpPr>
        <p:spPr>
          <a:xfrm>
            <a:off x="3561750" y="2998014"/>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Collecting data from old version</a:t>
            </a:r>
            <a:endParaRPr sz="1200"/>
          </a:p>
        </p:txBody>
      </p:sp>
      <p:sp>
        <p:nvSpPr>
          <p:cNvPr id="233" name="Google Shape;233;p30"/>
          <p:cNvSpPr/>
          <p:nvPr/>
        </p:nvSpPr>
        <p:spPr>
          <a:xfrm>
            <a:off x="3561750" y="3903306"/>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Push data in the newer version</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6780525" y="1877278"/>
            <a:ext cx="1647300" cy="2521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Migration (Social Upgrade)</a:t>
            </a:r>
            <a:endParaRPr/>
          </a:p>
        </p:txBody>
      </p:sp>
      <p:pic>
        <p:nvPicPr>
          <p:cNvPr id="240" name="Google Shape;240;p31"/>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41" name="Google Shape;241;p31"/>
          <p:cNvSpPr/>
          <p:nvPr/>
        </p:nvSpPr>
        <p:spPr>
          <a:xfrm>
            <a:off x="549600" y="2998028"/>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Migration</a:t>
            </a:r>
            <a:endParaRPr sz="1200"/>
          </a:p>
        </p:txBody>
      </p:sp>
      <p:sp>
        <p:nvSpPr>
          <p:cNvPr id="242" name="Google Shape;242;p31"/>
          <p:cNvSpPr/>
          <p:nvPr/>
        </p:nvSpPr>
        <p:spPr>
          <a:xfrm>
            <a:off x="3561750" y="2092750"/>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Deploy a new contract</a:t>
            </a:r>
            <a:endParaRPr sz="1200"/>
          </a:p>
        </p:txBody>
      </p:sp>
      <p:sp>
        <p:nvSpPr>
          <p:cNvPr id="243" name="Google Shape;243;p31"/>
          <p:cNvSpPr/>
          <p:nvPr/>
        </p:nvSpPr>
        <p:spPr>
          <a:xfrm>
            <a:off x="3561750" y="2998014"/>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Collecting data from old version</a:t>
            </a:r>
            <a:endParaRPr sz="1200"/>
          </a:p>
        </p:txBody>
      </p:sp>
      <p:sp>
        <p:nvSpPr>
          <p:cNvPr id="244" name="Google Shape;244;p31"/>
          <p:cNvSpPr/>
          <p:nvPr/>
        </p:nvSpPr>
        <p:spPr>
          <a:xfrm>
            <a:off x="3561750" y="3903306"/>
            <a:ext cx="20205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Push data in the newer version</a:t>
            </a:r>
            <a:endParaRPr sz="1200"/>
          </a:p>
        </p:txBody>
      </p:sp>
      <p:sp>
        <p:nvSpPr>
          <p:cNvPr id="245" name="Google Shape;245;p31"/>
          <p:cNvSpPr txBox="1"/>
          <p:nvPr/>
        </p:nvSpPr>
        <p:spPr>
          <a:xfrm>
            <a:off x="7005050" y="3896056"/>
            <a:ext cx="747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Open Sans"/>
                <a:ea typeface="Open Sans"/>
                <a:cs typeface="Open Sans"/>
                <a:sym typeface="Open Sans"/>
              </a:rPr>
              <a:t>Costly</a:t>
            </a:r>
            <a:endParaRPr sz="1100" b="1">
              <a:latin typeface="Open Sans"/>
              <a:ea typeface="Open Sans"/>
              <a:cs typeface="Open Sans"/>
              <a:sym typeface="Open Sans"/>
            </a:endParaRPr>
          </a:p>
        </p:txBody>
      </p:sp>
      <p:cxnSp>
        <p:nvCxnSpPr>
          <p:cNvPr id="246" name="Google Shape;246;p31"/>
          <p:cNvCxnSpPr>
            <a:stCxn id="244" idx="3"/>
          </p:cNvCxnSpPr>
          <p:nvPr/>
        </p:nvCxnSpPr>
        <p:spPr>
          <a:xfrm>
            <a:off x="5582250" y="4129956"/>
            <a:ext cx="1243200" cy="129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31"/>
          <p:cNvSpPr txBox="1"/>
          <p:nvPr/>
        </p:nvSpPr>
        <p:spPr>
          <a:xfrm>
            <a:off x="6836025" y="2025667"/>
            <a:ext cx="1591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Open Sans"/>
                <a:ea typeface="Open Sans"/>
                <a:cs typeface="Open Sans"/>
                <a:sym typeface="Open Sans"/>
              </a:rPr>
              <a:t>2 different versions</a:t>
            </a:r>
            <a:endParaRPr sz="1100" b="1">
              <a:latin typeface="Open Sans"/>
              <a:ea typeface="Open Sans"/>
              <a:cs typeface="Open Sans"/>
              <a:sym typeface="Open Sans"/>
            </a:endParaRPr>
          </a:p>
        </p:txBody>
      </p:sp>
      <p:cxnSp>
        <p:nvCxnSpPr>
          <p:cNvPr id="248" name="Google Shape;248;p31"/>
          <p:cNvCxnSpPr/>
          <p:nvPr/>
        </p:nvCxnSpPr>
        <p:spPr>
          <a:xfrm>
            <a:off x="5582250" y="2319417"/>
            <a:ext cx="1253700" cy="0"/>
          </a:xfrm>
          <a:prstGeom prst="straightConnector1">
            <a:avLst/>
          </a:prstGeom>
          <a:noFill/>
          <a:ln w="9525" cap="flat" cmpd="sng">
            <a:solidFill>
              <a:schemeClr val="dk2"/>
            </a:solidFill>
            <a:prstDash val="solid"/>
            <a:round/>
            <a:headEnd type="none" w="med" len="med"/>
            <a:tailEnd type="none" w="med" len="med"/>
          </a:ln>
        </p:spPr>
      </p:cxnSp>
      <p:sp>
        <p:nvSpPr>
          <p:cNvPr id="249" name="Google Shape;249;p31"/>
          <p:cNvSpPr txBox="1"/>
          <p:nvPr/>
        </p:nvSpPr>
        <p:spPr>
          <a:xfrm>
            <a:off x="6836025" y="2941278"/>
            <a:ext cx="1417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Open Sans"/>
                <a:ea typeface="Open Sans"/>
                <a:cs typeface="Open Sans"/>
                <a:sym typeface="Open Sans"/>
              </a:rPr>
              <a:t>Cannot Fix a Bug</a:t>
            </a:r>
            <a:endParaRPr sz="1100" b="1">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Software Maintenance </a:t>
            </a:r>
            <a:endParaRPr dirty="0"/>
          </a:p>
        </p:txBody>
      </p:sp>
      <p:pic>
        <p:nvPicPr>
          <p:cNvPr id="72" name="Google Shape;72;p14"/>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73" name="Google Shape;73;p14"/>
          <p:cNvSpPr/>
          <p:nvPr/>
        </p:nvSpPr>
        <p:spPr>
          <a:xfrm>
            <a:off x="5158275" y="2724014"/>
            <a:ext cx="1891800" cy="1001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Improve Performance</a:t>
            </a:r>
            <a:br>
              <a:rPr lang="en"/>
            </a:br>
            <a:r>
              <a:rPr lang="en"/>
              <a:t>New Functionalities</a:t>
            </a:r>
            <a:endParaRPr/>
          </a:p>
        </p:txBody>
      </p:sp>
      <p:sp>
        <p:nvSpPr>
          <p:cNvPr id="74" name="Google Shape;74;p14"/>
          <p:cNvSpPr/>
          <p:nvPr/>
        </p:nvSpPr>
        <p:spPr>
          <a:xfrm>
            <a:off x="4868725" y="2192375"/>
            <a:ext cx="498375" cy="71397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2</a:t>
            </a:r>
          </a:p>
        </p:txBody>
      </p:sp>
      <p:sp>
        <p:nvSpPr>
          <p:cNvPr id="75" name="Google Shape;75;p14"/>
          <p:cNvSpPr/>
          <p:nvPr/>
        </p:nvSpPr>
        <p:spPr>
          <a:xfrm>
            <a:off x="1593575" y="2724028"/>
            <a:ext cx="1580100" cy="1167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Correct Faults</a:t>
            </a:r>
            <a:br>
              <a:rPr lang="en"/>
            </a:br>
            <a:r>
              <a:rPr lang="en"/>
              <a:t>Fixing a bug</a:t>
            </a:r>
            <a:endParaRPr/>
          </a:p>
          <a:p>
            <a:pPr marL="0" lvl="0" indent="0" algn="l" rtl="0">
              <a:spcBef>
                <a:spcPts val="0"/>
              </a:spcBef>
              <a:spcAft>
                <a:spcPts val="0"/>
              </a:spcAft>
              <a:buNone/>
            </a:pPr>
            <a:r>
              <a:rPr lang="en"/>
              <a:t>Small Changes</a:t>
            </a:r>
            <a:endParaRPr/>
          </a:p>
        </p:txBody>
      </p:sp>
      <p:sp>
        <p:nvSpPr>
          <p:cNvPr id="76" name="Google Shape;76;p14"/>
          <p:cNvSpPr/>
          <p:nvPr/>
        </p:nvSpPr>
        <p:spPr>
          <a:xfrm>
            <a:off x="1347999" y="2143528"/>
            <a:ext cx="377500" cy="81166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1</a:t>
            </a:r>
          </a:p>
        </p:txBody>
      </p:sp>
      <p:sp>
        <p:nvSpPr>
          <p:cNvPr id="77" name="Google Shape;77;p14"/>
          <p:cNvSpPr/>
          <p:nvPr/>
        </p:nvSpPr>
        <p:spPr>
          <a:xfrm>
            <a:off x="2969650" y="3747333"/>
            <a:ext cx="960000" cy="681000"/>
          </a:xfrm>
          <a:prstGeom prst="rect">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Updates</a:t>
            </a:r>
            <a:endParaRPr/>
          </a:p>
        </p:txBody>
      </p:sp>
      <p:sp>
        <p:nvSpPr>
          <p:cNvPr id="78" name="Google Shape;78;p14"/>
          <p:cNvSpPr/>
          <p:nvPr/>
        </p:nvSpPr>
        <p:spPr>
          <a:xfrm>
            <a:off x="6912500" y="3618222"/>
            <a:ext cx="960000" cy="681000"/>
          </a:xfrm>
          <a:prstGeom prst="rect">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Upgrades</a:t>
            </a:r>
            <a:endParaRPr/>
          </a:p>
        </p:txBody>
      </p:sp>
    </p:spTree>
    <p:extLst>
      <p:ext uri="{BB962C8B-B14F-4D97-AF65-F5344CB8AC3E}">
        <p14:creationId xmlns:p14="http://schemas.microsoft.com/office/powerpoint/2010/main" val="476374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255" name="Google Shape;255;p32"/>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56" name="Google Shape;256;p32"/>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Wholesale Changes</a:t>
            </a:r>
            <a:endParaRPr/>
          </a:p>
        </p:txBody>
      </p:sp>
      <p:sp>
        <p:nvSpPr>
          <p:cNvPr id="257" name="Google Shape;257;p32"/>
          <p:cNvSpPr/>
          <p:nvPr/>
        </p:nvSpPr>
        <p:spPr>
          <a:xfrm>
            <a:off x="3253225" y="1976764"/>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Consensus Override</a:t>
            </a:r>
            <a:endParaRPr sz="1200"/>
          </a:p>
        </p:txBody>
      </p:sp>
      <p:cxnSp>
        <p:nvCxnSpPr>
          <p:cNvPr id="258" name="Google Shape;258;p32"/>
          <p:cNvCxnSpPr>
            <a:stCxn id="256" idx="3"/>
            <a:endCxn id="257" idx="1"/>
          </p:cNvCxnSpPr>
          <p:nvPr/>
        </p:nvCxnSpPr>
        <p:spPr>
          <a:xfrm rot="10800000" flipH="1">
            <a:off x="2318050" y="2203350"/>
            <a:ext cx="935100" cy="9288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259" name="Google Shape;259;p32"/>
          <p:cNvSpPr/>
          <p:nvPr/>
        </p:nvSpPr>
        <p:spPr>
          <a:xfrm>
            <a:off x="3253225" y="2905500"/>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Migration</a:t>
            </a:r>
            <a:endParaRPr sz="1200"/>
          </a:p>
        </p:txBody>
      </p:sp>
      <p:cxnSp>
        <p:nvCxnSpPr>
          <p:cNvPr id="260" name="Google Shape;260;p32"/>
          <p:cNvCxnSpPr>
            <a:stCxn id="256" idx="3"/>
            <a:endCxn id="259" idx="1"/>
          </p:cNvCxnSpPr>
          <p:nvPr/>
        </p:nvCxnSpPr>
        <p:spPr>
          <a:xfrm>
            <a:off x="2318050" y="3132150"/>
            <a:ext cx="935100" cy="6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261" name="Google Shape;261;p32"/>
          <p:cNvSpPr/>
          <p:nvPr/>
        </p:nvSpPr>
        <p:spPr>
          <a:xfrm>
            <a:off x="3253225" y="3834222"/>
            <a:ext cx="23352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Create2</a:t>
            </a:r>
            <a:r>
              <a:rPr lang="en" sz="1200"/>
              <a:t>-based Metamorphosis</a:t>
            </a:r>
            <a:endParaRPr sz="1200"/>
          </a:p>
        </p:txBody>
      </p:sp>
      <p:cxnSp>
        <p:nvCxnSpPr>
          <p:cNvPr id="262" name="Google Shape;262;p32"/>
          <p:cNvCxnSpPr>
            <a:stCxn id="256" idx="3"/>
            <a:endCxn id="261" idx="1"/>
          </p:cNvCxnSpPr>
          <p:nvPr/>
        </p:nvCxnSpPr>
        <p:spPr>
          <a:xfrm>
            <a:off x="2318050" y="3132150"/>
            <a:ext cx="935100" cy="9288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68" name="Google Shape;268;p3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Create2-based Metamorphosis</a:t>
            </a:r>
            <a:endParaRPr/>
          </a:p>
        </p:txBody>
      </p:sp>
      <p:pic>
        <p:nvPicPr>
          <p:cNvPr id="269" name="Google Shape;269;p33"/>
          <p:cNvPicPr preferRelativeResize="0"/>
          <p:nvPr/>
        </p:nvPicPr>
        <p:blipFill>
          <a:blip r:embed="rId4">
            <a:alphaModFix/>
          </a:blip>
          <a:stretch>
            <a:fillRect/>
          </a:stretch>
        </p:blipFill>
        <p:spPr>
          <a:xfrm>
            <a:off x="2567850" y="1423194"/>
            <a:ext cx="3790924" cy="295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4"/>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75" name="Google Shape;275;p3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Create2-based Metamorphosis</a:t>
            </a:r>
            <a:endParaRPr/>
          </a:p>
        </p:txBody>
      </p:sp>
      <p:sp>
        <p:nvSpPr>
          <p:cNvPr id="276" name="Google Shape;276;p34"/>
          <p:cNvSpPr txBox="1"/>
          <p:nvPr/>
        </p:nvSpPr>
        <p:spPr>
          <a:xfrm>
            <a:off x="2002362" y="2242222"/>
            <a:ext cx="1503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Open Sans"/>
                <a:ea typeface="Open Sans"/>
                <a:cs typeface="Open Sans"/>
                <a:sym typeface="Open Sans"/>
              </a:rPr>
              <a:t>Create2</a:t>
            </a:r>
            <a:r>
              <a:rPr lang="en" sz="1100">
                <a:latin typeface="Open Sans"/>
                <a:ea typeface="Open Sans"/>
                <a:cs typeface="Open Sans"/>
                <a:sym typeface="Open Sans"/>
              </a:rPr>
              <a:t> Opcode</a:t>
            </a:r>
            <a:endParaRPr sz="1100">
              <a:latin typeface="Open Sans"/>
              <a:ea typeface="Open Sans"/>
              <a:cs typeface="Open Sans"/>
              <a:sym typeface="Open Sans"/>
            </a:endParaRPr>
          </a:p>
        </p:txBody>
      </p:sp>
      <p:pic>
        <p:nvPicPr>
          <p:cNvPr id="277" name="Google Shape;277;p34"/>
          <p:cNvPicPr preferRelativeResize="0"/>
          <p:nvPr/>
        </p:nvPicPr>
        <p:blipFill rotWithShape="1">
          <a:blip r:embed="rId4">
            <a:alphaModFix/>
          </a:blip>
          <a:srcRect t="25528"/>
          <a:stretch/>
        </p:blipFill>
        <p:spPr>
          <a:xfrm>
            <a:off x="2485438" y="2731403"/>
            <a:ext cx="537416" cy="444667"/>
          </a:xfrm>
          <a:prstGeom prst="rect">
            <a:avLst/>
          </a:prstGeom>
          <a:noFill/>
          <a:ln>
            <a:noFill/>
          </a:ln>
        </p:spPr>
      </p:pic>
      <p:pic>
        <p:nvPicPr>
          <p:cNvPr id="278" name="Google Shape;278;p34"/>
          <p:cNvPicPr preferRelativeResize="0"/>
          <p:nvPr/>
        </p:nvPicPr>
        <p:blipFill>
          <a:blip r:embed="rId5">
            <a:alphaModFix/>
          </a:blip>
          <a:stretch>
            <a:fillRect/>
          </a:stretch>
        </p:blipFill>
        <p:spPr>
          <a:xfrm>
            <a:off x="796138" y="2347780"/>
            <a:ext cx="1210975" cy="1210975"/>
          </a:xfrm>
          <a:prstGeom prst="rect">
            <a:avLst/>
          </a:prstGeom>
          <a:noFill/>
          <a:ln>
            <a:noFill/>
          </a:ln>
        </p:spPr>
      </p:pic>
      <p:sp>
        <p:nvSpPr>
          <p:cNvPr id="279" name="Google Shape;279;p34"/>
          <p:cNvSpPr txBox="1"/>
          <p:nvPr/>
        </p:nvSpPr>
        <p:spPr>
          <a:xfrm>
            <a:off x="525025" y="3603083"/>
            <a:ext cx="17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Factory contract</a:t>
            </a:r>
            <a:endParaRPr b="1">
              <a:latin typeface="Open Sans"/>
              <a:ea typeface="Open Sans"/>
              <a:cs typeface="Open Sans"/>
              <a:sym typeface="Open Sans"/>
            </a:endParaRPr>
          </a:p>
        </p:txBody>
      </p:sp>
      <p:pic>
        <p:nvPicPr>
          <p:cNvPr id="280" name="Google Shape;280;p34"/>
          <p:cNvPicPr preferRelativeResize="0"/>
          <p:nvPr/>
        </p:nvPicPr>
        <p:blipFill>
          <a:blip r:embed="rId5">
            <a:alphaModFix/>
          </a:blip>
          <a:stretch>
            <a:fillRect/>
          </a:stretch>
        </p:blipFill>
        <p:spPr>
          <a:xfrm>
            <a:off x="4236899" y="1803205"/>
            <a:ext cx="670200" cy="670200"/>
          </a:xfrm>
          <a:prstGeom prst="rect">
            <a:avLst/>
          </a:prstGeom>
          <a:noFill/>
          <a:ln>
            <a:noFill/>
          </a:ln>
        </p:spPr>
      </p:pic>
      <p:pic>
        <p:nvPicPr>
          <p:cNvPr id="281" name="Google Shape;281;p34"/>
          <p:cNvPicPr preferRelativeResize="0"/>
          <p:nvPr/>
        </p:nvPicPr>
        <p:blipFill>
          <a:blip r:embed="rId5">
            <a:alphaModFix/>
          </a:blip>
          <a:stretch>
            <a:fillRect/>
          </a:stretch>
        </p:blipFill>
        <p:spPr>
          <a:xfrm>
            <a:off x="4236899" y="2812511"/>
            <a:ext cx="670200" cy="670200"/>
          </a:xfrm>
          <a:prstGeom prst="rect">
            <a:avLst/>
          </a:prstGeom>
          <a:noFill/>
          <a:ln>
            <a:noFill/>
          </a:ln>
        </p:spPr>
      </p:pic>
      <p:cxnSp>
        <p:nvCxnSpPr>
          <p:cNvPr id="282" name="Google Shape;282;p34"/>
          <p:cNvCxnSpPr/>
          <p:nvPr/>
        </p:nvCxnSpPr>
        <p:spPr>
          <a:xfrm>
            <a:off x="2162400" y="3332111"/>
            <a:ext cx="1183500" cy="9900"/>
          </a:xfrm>
          <a:prstGeom prst="straightConnector1">
            <a:avLst/>
          </a:prstGeom>
          <a:noFill/>
          <a:ln w="28575" cap="flat" cmpd="sng">
            <a:solidFill>
              <a:schemeClr val="dk1"/>
            </a:solidFill>
            <a:prstDash val="solid"/>
            <a:round/>
            <a:headEnd type="none" w="med" len="med"/>
            <a:tailEnd type="triangle" w="med" len="med"/>
          </a:ln>
        </p:spPr>
      </p:cxnSp>
      <p:cxnSp>
        <p:nvCxnSpPr>
          <p:cNvPr id="283" name="Google Shape;283;p34"/>
          <p:cNvCxnSpPr/>
          <p:nvPr/>
        </p:nvCxnSpPr>
        <p:spPr>
          <a:xfrm rot="10800000" flipH="1">
            <a:off x="3470525" y="2244689"/>
            <a:ext cx="622800" cy="1018200"/>
          </a:xfrm>
          <a:prstGeom prst="straightConnector1">
            <a:avLst/>
          </a:prstGeom>
          <a:noFill/>
          <a:ln w="9525" cap="flat" cmpd="sng">
            <a:solidFill>
              <a:schemeClr val="dk2"/>
            </a:solidFill>
            <a:prstDash val="solid"/>
            <a:round/>
            <a:headEnd type="none" w="med" len="med"/>
            <a:tailEnd type="triangle" w="med" len="med"/>
          </a:ln>
        </p:spPr>
      </p:cxnSp>
      <p:pic>
        <p:nvPicPr>
          <p:cNvPr id="284" name="Google Shape;284;p34"/>
          <p:cNvPicPr preferRelativeResize="0"/>
          <p:nvPr/>
        </p:nvPicPr>
        <p:blipFill>
          <a:blip r:embed="rId5">
            <a:alphaModFix/>
          </a:blip>
          <a:stretch>
            <a:fillRect/>
          </a:stretch>
        </p:blipFill>
        <p:spPr>
          <a:xfrm>
            <a:off x="4236899" y="4064927"/>
            <a:ext cx="670200" cy="670200"/>
          </a:xfrm>
          <a:prstGeom prst="rect">
            <a:avLst/>
          </a:prstGeom>
          <a:noFill/>
          <a:ln>
            <a:noFill/>
          </a:ln>
        </p:spPr>
      </p:pic>
      <p:cxnSp>
        <p:nvCxnSpPr>
          <p:cNvPr id="285" name="Google Shape;285;p34"/>
          <p:cNvCxnSpPr/>
          <p:nvPr/>
        </p:nvCxnSpPr>
        <p:spPr>
          <a:xfrm>
            <a:off x="3488325" y="3351889"/>
            <a:ext cx="658500" cy="990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34"/>
          <p:cNvCxnSpPr/>
          <p:nvPr/>
        </p:nvCxnSpPr>
        <p:spPr>
          <a:xfrm>
            <a:off x="3479425" y="3490306"/>
            <a:ext cx="614100" cy="899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5"/>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292" name="Google Shape;292;p3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Create2-based Metamorphosis</a:t>
            </a:r>
            <a:endParaRPr/>
          </a:p>
        </p:txBody>
      </p:sp>
      <p:sp>
        <p:nvSpPr>
          <p:cNvPr id="293" name="Google Shape;293;p35"/>
          <p:cNvSpPr txBox="1"/>
          <p:nvPr/>
        </p:nvSpPr>
        <p:spPr>
          <a:xfrm>
            <a:off x="2002362" y="2242222"/>
            <a:ext cx="1503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Open Sans"/>
                <a:ea typeface="Open Sans"/>
                <a:cs typeface="Open Sans"/>
                <a:sym typeface="Open Sans"/>
              </a:rPr>
              <a:t>Create2</a:t>
            </a:r>
            <a:r>
              <a:rPr lang="en" sz="1100">
                <a:latin typeface="Open Sans"/>
                <a:ea typeface="Open Sans"/>
                <a:cs typeface="Open Sans"/>
                <a:sym typeface="Open Sans"/>
              </a:rPr>
              <a:t> Opcode</a:t>
            </a:r>
            <a:endParaRPr sz="1100">
              <a:latin typeface="Open Sans"/>
              <a:ea typeface="Open Sans"/>
              <a:cs typeface="Open Sans"/>
              <a:sym typeface="Open Sans"/>
            </a:endParaRPr>
          </a:p>
        </p:txBody>
      </p:sp>
      <p:pic>
        <p:nvPicPr>
          <p:cNvPr id="294" name="Google Shape;294;p35"/>
          <p:cNvPicPr preferRelativeResize="0"/>
          <p:nvPr/>
        </p:nvPicPr>
        <p:blipFill rotWithShape="1">
          <a:blip r:embed="rId4">
            <a:alphaModFix/>
          </a:blip>
          <a:srcRect t="25528"/>
          <a:stretch/>
        </p:blipFill>
        <p:spPr>
          <a:xfrm>
            <a:off x="2485438" y="2731403"/>
            <a:ext cx="537416" cy="444667"/>
          </a:xfrm>
          <a:prstGeom prst="rect">
            <a:avLst/>
          </a:prstGeom>
          <a:noFill/>
          <a:ln>
            <a:noFill/>
          </a:ln>
        </p:spPr>
      </p:pic>
      <p:pic>
        <p:nvPicPr>
          <p:cNvPr id="295" name="Google Shape;295;p35"/>
          <p:cNvPicPr preferRelativeResize="0"/>
          <p:nvPr/>
        </p:nvPicPr>
        <p:blipFill>
          <a:blip r:embed="rId5">
            <a:alphaModFix/>
          </a:blip>
          <a:stretch>
            <a:fillRect/>
          </a:stretch>
        </p:blipFill>
        <p:spPr>
          <a:xfrm>
            <a:off x="4422424" y="1850802"/>
            <a:ext cx="670200" cy="670200"/>
          </a:xfrm>
          <a:prstGeom prst="rect">
            <a:avLst/>
          </a:prstGeom>
          <a:noFill/>
          <a:ln>
            <a:noFill/>
          </a:ln>
        </p:spPr>
      </p:pic>
      <p:cxnSp>
        <p:nvCxnSpPr>
          <p:cNvPr id="296" name="Google Shape;296;p35"/>
          <p:cNvCxnSpPr/>
          <p:nvPr/>
        </p:nvCxnSpPr>
        <p:spPr>
          <a:xfrm flipH="1">
            <a:off x="4093525" y="1705722"/>
            <a:ext cx="1252800" cy="1025700"/>
          </a:xfrm>
          <a:prstGeom prst="straightConnector1">
            <a:avLst/>
          </a:prstGeom>
          <a:noFill/>
          <a:ln w="19050" cap="flat" cmpd="sng">
            <a:solidFill>
              <a:srgbClr val="FF0000"/>
            </a:solidFill>
            <a:prstDash val="dash"/>
            <a:round/>
            <a:headEnd type="none" w="med" len="med"/>
            <a:tailEnd type="none" w="med" len="med"/>
          </a:ln>
        </p:spPr>
      </p:cxnSp>
      <p:pic>
        <p:nvPicPr>
          <p:cNvPr id="297" name="Google Shape;297;p35"/>
          <p:cNvPicPr preferRelativeResize="0"/>
          <p:nvPr/>
        </p:nvPicPr>
        <p:blipFill>
          <a:blip r:embed="rId5">
            <a:alphaModFix/>
          </a:blip>
          <a:stretch>
            <a:fillRect/>
          </a:stretch>
        </p:blipFill>
        <p:spPr>
          <a:xfrm>
            <a:off x="796138" y="2347780"/>
            <a:ext cx="1210975" cy="1210975"/>
          </a:xfrm>
          <a:prstGeom prst="rect">
            <a:avLst/>
          </a:prstGeom>
          <a:noFill/>
          <a:ln>
            <a:noFill/>
          </a:ln>
        </p:spPr>
      </p:pic>
      <p:sp>
        <p:nvSpPr>
          <p:cNvPr id="298" name="Google Shape;298;p35"/>
          <p:cNvSpPr txBox="1"/>
          <p:nvPr/>
        </p:nvSpPr>
        <p:spPr>
          <a:xfrm>
            <a:off x="525025" y="3603083"/>
            <a:ext cx="17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Factory contract</a:t>
            </a:r>
            <a:endParaRPr b="1">
              <a:latin typeface="Open Sans"/>
              <a:ea typeface="Open Sans"/>
              <a:cs typeface="Open Sans"/>
              <a:sym typeface="Open Sans"/>
            </a:endParaRPr>
          </a:p>
        </p:txBody>
      </p:sp>
      <p:pic>
        <p:nvPicPr>
          <p:cNvPr id="299" name="Google Shape;299;p35"/>
          <p:cNvPicPr preferRelativeResize="0"/>
          <p:nvPr/>
        </p:nvPicPr>
        <p:blipFill>
          <a:blip r:embed="rId5">
            <a:alphaModFix/>
          </a:blip>
          <a:stretch>
            <a:fillRect/>
          </a:stretch>
        </p:blipFill>
        <p:spPr>
          <a:xfrm>
            <a:off x="4236899" y="2812511"/>
            <a:ext cx="670200" cy="670200"/>
          </a:xfrm>
          <a:prstGeom prst="rect">
            <a:avLst/>
          </a:prstGeom>
          <a:noFill/>
          <a:ln>
            <a:noFill/>
          </a:ln>
        </p:spPr>
      </p:pic>
      <p:cxnSp>
        <p:nvCxnSpPr>
          <p:cNvPr id="300" name="Google Shape;300;p35"/>
          <p:cNvCxnSpPr/>
          <p:nvPr/>
        </p:nvCxnSpPr>
        <p:spPr>
          <a:xfrm>
            <a:off x="2162400" y="3332111"/>
            <a:ext cx="1183500" cy="9900"/>
          </a:xfrm>
          <a:prstGeom prst="straightConnector1">
            <a:avLst/>
          </a:prstGeom>
          <a:noFill/>
          <a:ln w="28575" cap="flat" cmpd="sng">
            <a:solidFill>
              <a:schemeClr val="dk1"/>
            </a:solidFill>
            <a:prstDash val="solid"/>
            <a:round/>
            <a:headEnd type="none" w="med" len="med"/>
            <a:tailEnd type="triangle" w="med" len="med"/>
          </a:ln>
        </p:spPr>
      </p:cxnSp>
      <p:cxnSp>
        <p:nvCxnSpPr>
          <p:cNvPr id="301" name="Google Shape;301;p35"/>
          <p:cNvCxnSpPr/>
          <p:nvPr/>
        </p:nvCxnSpPr>
        <p:spPr>
          <a:xfrm rot="10800000" flipH="1">
            <a:off x="3470525" y="2244689"/>
            <a:ext cx="622800" cy="1018200"/>
          </a:xfrm>
          <a:prstGeom prst="straightConnector1">
            <a:avLst/>
          </a:prstGeom>
          <a:noFill/>
          <a:ln w="9525" cap="flat" cmpd="sng">
            <a:solidFill>
              <a:schemeClr val="dk2"/>
            </a:solidFill>
            <a:prstDash val="solid"/>
            <a:round/>
            <a:headEnd type="none" w="med" len="med"/>
            <a:tailEnd type="triangle" w="med" len="med"/>
          </a:ln>
        </p:spPr>
      </p:cxnSp>
      <p:pic>
        <p:nvPicPr>
          <p:cNvPr id="302" name="Google Shape;302;p35"/>
          <p:cNvPicPr preferRelativeResize="0"/>
          <p:nvPr/>
        </p:nvPicPr>
        <p:blipFill>
          <a:blip r:embed="rId5">
            <a:alphaModFix/>
          </a:blip>
          <a:stretch>
            <a:fillRect/>
          </a:stretch>
        </p:blipFill>
        <p:spPr>
          <a:xfrm>
            <a:off x="4236899" y="4064927"/>
            <a:ext cx="670200" cy="670200"/>
          </a:xfrm>
          <a:prstGeom prst="rect">
            <a:avLst/>
          </a:prstGeom>
          <a:noFill/>
          <a:ln>
            <a:noFill/>
          </a:ln>
        </p:spPr>
      </p:pic>
      <p:cxnSp>
        <p:nvCxnSpPr>
          <p:cNvPr id="303" name="Google Shape;303;p35"/>
          <p:cNvCxnSpPr/>
          <p:nvPr/>
        </p:nvCxnSpPr>
        <p:spPr>
          <a:xfrm>
            <a:off x="3488325" y="3351889"/>
            <a:ext cx="658500" cy="9900"/>
          </a:xfrm>
          <a:prstGeom prst="straightConnector1">
            <a:avLst/>
          </a:prstGeom>
          <a:noFill/>
          <a:ln w="9525" cap="flat" cmpd="sng">
            <a:solidFill>
              <a:schemeClr val="dk2"/>
            </a:solidFill>
            <a:prstDash val="solid"/>
            <a:round/>
            <a:headEnd type="none" w="med" len="med"/>
            <a:tailEnd type="triangle" w="med" len="med"/>
          </a:ln>
        </p:spPr>
      </p:cxnSp>
      <p:cxnSp>
        <p:nvCxnSpPr>
          <p:cNvPr id="304" name="Google Shape;304;p35"/>
          <p:cNvCxnSpPr/>
          <p:nvPr/>
        </p:nvCxnSpPr>
        <p:spPr>
          <a:xfrm>
            <a:off x="3479425" y="3490306"/>
            <a:ext cx="614100" cy="899700"/>
          </a:xfrm>
          <a:prstGeom prst="straightConnector1">
            <a:avLst/>
          </a:prstGeom>
          <a:noFill/>
          <a:ln w="9525" cap="flat" cmpd="sng">
            <a:solidFill>
              <a:schemeClr val="dk2"/>
            </a:solidFill>
            <a:prstDash val="solid"/>
            <a:round/>
            <a:headEnd type="none" w="med" len="med"/>
            <a:tailEnd type="triangle" w="med" len="med"/>
          </a:ln>
        </p:spPr>
      </p:cxnSp>
      <p:sp>
        <p:nvSpPr>
          <p:cNvPr id="305" name="Google Shape;305;p35"/>
          <p:cNvSpPr txBox="1"/>
          <p:nvPr/>
        </p:nvSpPr>
        <p:spPr>
          <a:xfrm>
            <a:off x="5637272" y="1954444"/>
            <a:ext cx="1811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Open Sans"/>
                <a:ea typeface="Open Sans"/>
                <a:cs typeface="Open Sans"/>
                <a:sym typeface="Open Sans"/>
              </a:rPr>
              <a:t>Self Destruct</a:t>
            </a:r>
            <a:r>
              <a:rPr lang="en" sz="1100">
                <a:latin typeface="Open Sans"/>
                <a:ea typeface="Open Sans"/>
                <a:cs typeface="Open Sans"/>
                <a:sym typeface="Open Sans"/>
              </a:rPr>
              <a:t> Opcode</a:t>
            </a:r>
            <a:endParaRPr sz="11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6"/>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311" name="Google Shape;311;p3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Create2-based Metamorphosis</a:t>
            </a:r>
            <a:endParaRPr/>
          </a:p>
        </p:txBody>
      </p:sp>
      <p:sp>
        <p:nvSpPr>
          <p:cNvPr id="312" name="Google Shape;312;p36"/>
          <p:cNvSpPr txBox="1"/>
          <p:nvPr/>
        </p:nvSpPr>
        <p:spPr>
          <a:xfrm>
            <a:off x="2002362" y="2242222"/>
            <a:ext cx="1503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Open Sans"/>
                <a:ea typeface="Open Sans"/>
                <a:cs typeface="Open Sans"/>
                <a:sym typeface="Open Sans"/>
              </a:rPr>
              <a:t>Create2</a:t>
            </a:r>
            <a:r>
              <a:rPr lang="en" sz="1100">
                <a:latin typeface="Open Sans"/>
                <a:ea typeface="Open Sans"/>
                <a:cs typeface="Open Sans"/>
                <a:sym typeface="Open Sans"/>
              </a:rPr>
              <a:t> Opcode</a:t>
            </a:r>
            <a:endParaRPr sz="1100">
              <a:latin typeface="Open Sans"/>
              <a:ea typeface="Open Sans"/>
              <a:cs typeface="Open Sans"/>
              <a:sym typeface="Open Sans"/>
            </a:endParaRPr>
          </a:p>
        </p:txBody>
      </p:sp>
      <p:pic>
        <p:nvPicPr>
          <p:cNvPr id="313" name="Google Shape;313;p36"/>
          <p:cNvPicPr preferRelativeResize="0"/>
          <p:nvPr/>
        </p:nvPicPr>
        <p:blipFill rotWithShape="1">
          <a:blip r:embed="rId4">
            <a:alphaModFix/>
          </a:blip>
          <a:srcRect t="25528"/>
          <a:stretch/>
        </p:blipFill>
        <p:spPr>
          <a:xfrm>
            <a:off x="2485438" y="2731403"/>
            <a:ext cx="537416" cy="444667"/>
          </a:xfrm>
          <a:prstGeom prst="rect">
            <a:avLst/>
          </a:prstGeom>
          <a:noFill/>
          <a:ln>
            <a:noFill/>
          </a:ln>
        </p:spPr>
      </p:pic>
      <p:pic>
        <p:nvPicPr>
          <p:cNvPr id="314" name="Google Shape;314;p36"/>
          <p:cNvPicPr preferRelativeResize="0"/>
          <p:nvPr/>
        </p:nvPicPr>
        <p:blipFill>
          <a:blip r:embed="rId5">
            <a:alphaModFix/>
          </a:blip>
          <a:stretch>
            <a:fillRect/>
          </a:stretch>
        </p:blipFill>
        <p:spPr>
          <a:xfrm>
            <a:off x="4236899" y="1708515"/>
            <a:ext cx="670200" cy="670200"/>
          </a:xfrm>
          <a:prstGeom prst="rect">
            <a:avLst/>
          </a:prstGeom>
          <a:noFill/>
          <a:ln>
            <a:noFill/>
          </a:ln>
        </p:spPr>
      </p:pic>
      <p:pic>
        <p:nvPicPr>
          <p:cNvPr id="315" name="Google Shape;315;p36"/>
          <p:cNvPicPr preferRelativeResize="0"/>
          <p:nvPr/>
        </p:nvPicPr>
        <p:blipFill>
          <a:blip r:embed="rId5">
            <a:alphaModFix/>
          </a:blip>
          <a:stretch>
            <a:fillRect/>
          </a:stretch>
        </p:blipFill>
        <p:spPr>
          <a:xfrm>
            <a:off x="796138" y="2347780"/>
            <a:ext cx="1210975" cy="1210975"/>
          </a:xfrm>
          <a:prstGeom prst="rect">
            <a:avLst/>
          </a:prstGeom>
          <a:noFill/>
          <a:ln>
            <a:noFill/>
          </a:ln>
        </p:spPr>
      </p:pic>
      <p:sp>
        <p:nvSpPr>
          <p:cNvPr id="316" name="Google Shape;316;p36"/>
          <p:cNvSpPr txBox="1"/>
          <p:nvPr/>
        </p:nvSpPr>
        <p:spPr>
          <a:xfrm>
            <a:off x="525025" y="3603083"/>
            <a:ext cx="17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Factory contract</a:t>
            </a:r>
            <a:endParaRPr b="1">
              <a:latin typeface="Open Sans"/>
              <a:ea typeface="Open Sans"/>
              <a:cs typeface="Open Sans"/>
              <a:sym typeface="Open Sans"/>
            </a:endParaRPr>
          </a:p>
        </p:txBody>
      </p:sp>
      <p:pic>
        <p:nvPicPr>
          <p:cNvPr id="317" name="Google Shape;317;p36"/>
          <p:cNvPicPr preferRelativeResize="0"/>
          <p:nvPr/>
        </p:nvPicPr>
        <p:blipFill>
          <a:blip r:embed="rId5">
            <a:alphaModFix/>
          </a:blip>
          <a:stretch>
            <a:fillRect/>
          </a:stretch>
        </p:blipFill>
        <p:spPr>
          <a:xfrm>
            <a:off x="4236899" y="2812511"/>
            <a:ext cx="670200" cy="670200"/>
          </a:xfrm>
          <a:prstGeom prst="rect">
            <a:avLst/>
          </a:prstGeom>
          <a:noFill/>
          <a:ln>
            <a:noFill/>
          </a:ln>
        </p:spPr>
      </p:pic>
      <p:cxnSp>
        <p:nvCxnSpPr>
          <p:cNvPr id="318" name="Google Shape;318;p36"/>
          <p:cNvCxnSpPr/>
          <p:nvPr/>
        </p:nvCxnSpPr>
        <p:spPr>
          <a:xfrm>
            <a:off x="2162400" y="3332111"/>
            <a:ext cx="1183500" cy="9900"/>
          </a:xfrm>
          <a:prstGeom prst="straightConnector1">
            <a:avLst/>
          </a:prstGeom>
          <a:noFill/>
          <a:ln w="28575" cap="flat" cmpd="sng">
            <a:solidFill>
              <a:schemeClr val="dk1"/>
            </a:solidFill>
            <a:prstDash val="solid"/>
            <a:round/>
            <a:headEnd type="none" w="med" len="med"/>
            <a:tailEnd type="triangle" w="med" len="med"/>
          </a:ln>
        </p:spPr>
      </p:cxnSp>
      <p:cxnSp>
        <p:nvCxnSpPr>
          <p:cNvPr id="319" name="Google Shape;319;p36"/>
          <p:cNvCxnSpPr/>
          <p:nvPr/>
        </p:nvCxnSpPr>
        <p:spPr>
          <a:xfrm rot="10800000" flipH="1">
            <a:off x="3470525" y="2274089"/>
            <a:ext cx="658500" cy="988800"/>
          </a:xfrm>
          <a:prstGeom prst="straightConnector1">
            <a:avLst/>
          </a:prstGeom>
          <a:noFill/>
          <a:ln w="38100" cap="flat" cmpd="sng">
            <a:solidFill>
              <a:srgbClr val="38761D"/>
            </a:solidFill>
            <a:prstDash val="solid"/>
            <a:round/>
            <a:headEnd type="none" w="med" len="med"/>
            <a:tailEnd type="triangle" w="med" len="med"/>
          </a:ln>
        </p:spPr>
      </p:cxnSp>
      <p:pic>
        <p:nvPicPr>
          <p:cNvPr id="320" name="Google Shape;320;p36"/>
          <p:cNvPicPr preferRelativeResize="0"/>
          <p:nvPr/>
        </p:nvPicPr>
        <p:blipFill>
          <a:blip r:embed="rId5">
            <a:alphaModFix/>
          </a:blip>
          <a:stretch>
            <a:fillRect/>
          </a:stretch>
        </p:blipFill>
        <p:spPr>
          <a:xfrm>
            <a:off x="4236899" y="4064927"/>
            <a:ext cx="670200" cy="670200"/>
          </a:xfrm>
          <a:prstGeom prst="rect">
            <a:avLst/>
          </a:prstGeom>
          <a:noFill/>
          <a:ln>
            <a:noFill/>
          </a:ln>
        </p:spPr>
      </p:pic>
      <p:cxnSp>
        <p:nvCxnSpPr>
          <p:cNvPr id="321" name="Google Shape;321;p36"/>
          <p:cNvCxnSpPr/>
          <p:nvPr/>
        </p:nvCxnSpPr>
        <p:spPr>
          <a:xfrm>
            <a:off x="3488325" y="3351889"/>
            <a:ext cx="658500" cy="99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6"/>
          <p:cNvCxnSpPr/>
          <p:nvPr/>
        </p:nvCxnSpPr>
        <p:spPr>
          <a:xfrm>
            <a:off x="3479425" y="3490306"/>
            <a:ext cx="614100" cy="899700"/>
          </a:xfrm>
          <a:prstGeom prst="straightConnector1">
            <a:avLst/>
          </a:prstGeom>
          <a:noFill/>
          <a:ln w="9525" cap="flat" cmpd="sng">
            <a:solidFill>
              <a:schemeClr val="dk2"/>
            </a:solidFill>
            <a:prstDash val="solid"/>
            <a:round/>
            <a:headEnd type="none" w="med" len="med"/>
            <a:tailEnd type="triangle" w="med" len="med"/>
          </a:ln>
        </p:spPr>
      </p:cxnSp>
      <p:sp>
        <p:nvSpPr>
          <p:cNvPr id="323" name="Google Shape;323;p36"/>
          <p:cNvSpPr txBox="1"/>
          <p:nvPr/>
        </p:nvSpPr>
        <p:spPr>
          <a:xfrm>
            <a:off x="5014975" y="1879747"/>
            <a:ext cx="14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New Contract</a:t>
            </a:r>
            <a:endParaRPr>
              <a:latin typeface="Open Sans"/>
              <a:ea typeface="Open Sans"/>
              <a:cs typeface="Open Sans"/>
              <a:sym typeface="Open Sans"/>
            </a:endParaRPr>
          </a:p>
        </p:txBody>
      </p:sp>
      <p:sp>
        <p:nvSpPr>
          <p:cNvPr id="324" name="Google Shape;324;p36"/>
          <p:cNvSpPr txBox="1"/>
          <p:nvPr/>
        </p:nvSpPr>
        <p:spPr>
          <a:xfrm>
            <a:off x="6586100" y="1419497"/>
            <a:ext cx="14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New Logic</a:t>
            </a:r>
            <a:endParaRPr>
              <a:latin typeface="Open Sans"/>
              <a:ea typeface="Open Sans"/>
              <a:cs typeface="Open Sans"/>
              <a:sym typeface="Open Sans"/>
            </a:endParaRPr>
          </a:p>
        </p:txBody>
      </p:sp>
      <p:sp>
        <p:nvSpPr>
          <p:cNvPr id="325" name="Google Shape;325;p36"/>
          <p:cNvSpPr txBox="1"/>
          <p:nvPr/>
        </p:nvSpPr>
        <p:spPr>
          <a:xfrm>
            <a:off x="6586100" y="1965081"/>
            <a:ext cx="14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New Data</a:t>
            </a:r>
            <a:endParaRPr>
              <a:latin typeface="Open Sans"/>
              <a:ea typeface="Open Sans"/>
              <a:cs typeface="Open Sans"/>
              <a:sym typeface="Open Sans"/>
            </a:endParaRPr>
          </a:p>
        </p:txBody>
      </p:sp>
      <p:sp>
        <p:nvSpPr>
          <p:cNvPr id="326" name="Google Shape;326;p36"/>
          <p:cNvSpPr txBox="1"/>
          <p:nvPr/>
        </p:nvSpPr>
        <p:spPr>
          <a:xfrm>
            <a:off x="6586100" y="2510664"/>
            <a:ext cx="142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Same Address</a:t>
            </a:r>
            <a:endParaRPr>
              <a:latin typeface="Open Sans"/>
              <a:ea typeface="Open Sans"/>
              <a:cs typeface="Open Sans"/>
              <a:sym typeface="Open Sans"/>
            </a:endParaRPr>
          </a:p>
        </p:txBody>
      </p:sp>
      <p:sp>
        <p:nvSpPr>
          <p:cNvPr id="327" name="Google Shape;327;p36"/>
          <p:cNvSpPr/>
          <p:nvPr/>
        </p:nvSpPr>
        <p:spPr>
          <a:xfrm>
            <a:off x="6305325" y="1337664"/>
            <a:ext cx="364800" cy="1617600"/>
          </a:xfrm>
          <a:prstGeom prst="leftBrace">
            <a:avLst>
              <a:gd name="adj1" fmla="val 50000"/>
              <a:gd name="adj2"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Pros and Cons</a:t>
            </a:r>
            <a:endParaRPr/>
          </a:p>
        </p:txBody>
      </p:sp>
      <p:sp>
        <p:nvSpPr>
          <p:cNvPr id="333" name="Google Shape;333;p37"/>
          <p:cNvSpPr txBox="1">
            <a:spLocks noGrp="1"/>
          </p:cNvSpPr>
          <p:nvPr>
            <p:ph type="body" idx="1"/>
          </p:nvPr>
        </p:nvSpPr>
        <p:spPr>
          <a:xfrm>
            <a:off x="311700" y="1274694"/>
            <a:ext cx="8520600" cy="38670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1200"/>
              </a:spcBef>
              <a:spcAft>
                <a:spcPts val="0"/>
              </a:spcAft>
              <a:buSzPts val="1800"/>
              <a:buChar char="●"/>
            </a:pPr>
            <a:r>
              <a:rPr lang="en"/>
              <a:t>Pros </a:t>
            </a:r>
            <a:endParaRPr/>
          </a:p>
          <a:p>
            <a:pPr marL="914400" lvl="1" indent="-317500" algn="l" rtl="0">
              <a:spcBef>
                <a:spcPts val="0"/>
              </a:spcBef>
              <a:spcAft>
                <a:spcPts val="0"/>
              </a:spcAft>
              <a:buSzPts val="1400"/>
              <a:buChar char="○"/>
            </a:pPr>
            <a:r>
              <a:rPr lang="en"/>
              <a:t>Can change the whole logic</a:t>
            </a:r>
            <a:endParaRPr/>
          </a:p>
          <a:p>
            <a:pPr marL="914400" lvl="1" indent="-317500" algn="l" rtl="0">
              <a:spcBef>
                <a:spcPts val="0"/>
              </a:spcBef>
              <a:spcAft>
                <a:spcPts val="0"/>
              </a:spcAft>
              <a:buSzPts val="1400"/>
              <a:buChar char="○"/>
            </a:pPr>
            <a:r>
              <a:rPr lang="en"/>
              <a:t>Can change the whole state</a:t>
            </a:r>
            <a:endParaRPr/>
          </a:p>
          <a:p>
            <a:pPr marL="914400" lvl="1" indent="-317500" algn="l" rtl="0">
              <a:spcBef>
                <a:spcPts val="0"/>
              </a:spcBef>
              <a:spcAft>
                <a:spcPts val="0"/>
              </a:spcAft>
              <a:buSzPts val="1400"/>
              <a:buChar char="○"/>
            </a:pPr>
            <a:r>
              <a:rPr lang="en"/>
              <a:t>Nothing to change for deployers to add this pattern</a:t>
            </a:r>
            <a:endParaRPr/>
          </a:p>
          <a:p>
            <a:pPr marL="914400" lvl="1" indent="-317500" algn="l" rtl="0">
              <a:spcBef>
                <a:spcPts val="0"/>
              </a:spcBef>
              <a:spcAft>
                <a:spcPts val="0"/>
              </a:spcAft>
              <a:buSzPts val="1400"/>
              <a:buChar char="○"/>
            </a:pPr>
            <a:r>
              <a:rPr lang="en"/>
              <a:t>User endpoint address is not changed</a:t>
            </a:r>
            <a:br>
              <a:rPr lang="en"/>
            </a:br>
            <a:endParaRPr/>
          </a:p>
          <a:p>
            <a:pPr marL="457200" lvl="0" indent="-342900" algn="l" rtl="0">
              <a:spcBef>
                <a:spcPts val="0"/>
              </a:spcBef>
              <a:spcAft>
                <a:spcPts val="0"/>
              </a:spcAft>
              <a:buSzPts val="1800"/>
              <a:buChar char="●"/>
            </a:pPr>
            <a:r>
              <a:rPr lang="en"/>
              <a:t> Cons</a:t>
            </a:r>
            <a:endParaRPr/>
          </a:p>
          <a:p>
            <a:pPr marL="914400" lvl="1" indent="-317500" algn="l" rtl="0">
              <a:spcBef>
                <a:spcPts val="0"/>
              </a:spcBef>
              <a:spcAft>
                <a:spcPts val="0"/>
              </a:spcAft>
              <a:buSzPts val="1400"/>
              <a:buChar char="○"/>
            </a:pPr>
            <a:r>
              <a:rPr lang="en"/>
              <a:t>Self-destruct opcode removal</a:t>
            </a:r>
            <a:endParaRPr/>
          </a:p>
          <a:p>
            <a:pPr marL="914400" lvl="1" indent="-317500" algn="l" rtl="0">
              <a:spcBef>
                <a:spcPts val="0"/>
              </a:spcBef>
              <a:spcAft>
                <a:spcPts val="0"/>
              </a:spcAft>
              <a:buSzPts val="1400"/>
              <a:buChar char="○"/>
            </a:pPr>
            <a:r>
              <a:rPr lang="en"/>
              <a:t>No way to keep state (self destruct deletes the state)</a:t>
            </a:r>
            <a:endParaRPr/>
          </a:p>
          <a:p>
            <a:pPr marL="914400" lvl="1" indent="-317500" algn="l" rtl="0">
              <a:spcBef>
                <a:spcPts val="0"/>
              </a:spcBef>
              <a:spcAft>
                <a:spcPts val="0"/>
              </a:spcAft>
              <a:buSzPts val="1400"/>
              <a:buChar char="○"/>
            </a:pPr>
            <a:r>
              <a:rPr lang="en"/>
              <a:t>Downtime in upgrade events (because need to self destruct then deploy)</a:t>
            </a:r>
            <a:endParaRPr/>
          </a:p>
          <a:p>
            <a:pPr marL="0" lvl="0" indent="0" algn="l" rtl="0">
              <a:spcBef>
                <a:spcPts val="1200"/>
              </a:spcBef>
              <a:spcAft>
                <a:spcPts val="1200"/>
              </a:spcAft>
              <a:buNone/>
            </a:pPr>
            <a:endParaRPr/>
          </a:p>
        </p:txBody>
      </p:sp>
      <p:pic>
        <p:nvPicPr>
          <p:cNvPr id="334" name="Google Shape;334;p37"/>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340" name="Google Shape;340;p38"/>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341" name="Google Shape;341;p38"/>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Wholesale Changes</a:t>
            </a:r>
            <a:endParaRPr/>
          </a:p>
        </p:txBody>
      </p:sp>
      <p:sp>
        <p:nvSpPr>
          <p:cNvPr id="342" name="Google Shape;342;p38"/>
          <p:cNvSpPr/>
          <p:nvPr/>
        </p:nvSpPr>
        <p:spPr>
          <a:xfrm>
            <a:off x="3253225" y="1274681"/>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Consensus Override</a:t>
            </a:r>
            <a:endParaRPr sz="1200"/>
          </a:p>
        </p:txBody>
      </p:sp>
      <p:cxnSp>
        <p:nvCxnSpPr>
          <p:cNvPr id="343" name="Google Shape;343;p38"/>
          <p:cNvCxnSpPr>
            <a:stCxn id="341" idx="3"/>
            <a:endCxn id="342" idx="1"/>
          </p:cNvCxnSpPr>
          <p:nvPr/>
        </p:nvCxnSpPr>
        <p:spPr>
          <a:xfrm rot="10800000" flipH="1">
            <a:off x="2318050" y="1501350"/>
            <a:ext cx="935100" cy="16308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344" name="Google Shape;344;p38"/>
          <p:cNvSpPr/>
          <p:nvPr/>
        </p:nvSpPr>
        <p:spPr>
          <a:xfrm>
            <a:off x="3253225" y="2259236"/>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Migration</a:t>
            </a:r>
            <a:endParaRPr sz="1200"/>
          </a:p>
        </p:txBody>
      </p:sp>
      <p:cxnSp>
        <p:nvCxnSpPr>
          <p:cNvPr id="345" name="Google Shape;345;p38"/>
          <p:cNvCxnSpPr>
            <a:stCxn id="341" idx="3"/>
            <a:endCxn id="344" idx="1"/>
          </p:cNvCxnSpPr>
          <p:nvPr/>
        </p:nvCxnSpPr>
        <p:spPr>
          <a:xfrm rot="10800000" flipH="1">
            <a:off x="2318050" y="2485950"/>
            <a:ext cx="935100" cy="646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346" name="Google Shape;346;p38"/>
          <p:cNvSpPr/>
          <p:nvPr/>
        </p:nvSpPr>
        <p:spPr>
          <a:xfrm>
            <a:off x="3253225" y="4397500"/>
            <a:ext cx="15918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Data Separation</a:t>
            </a:r>
            <a:endParaRPr sz="1200"/>
          </a:p>
        </p:txBody>
      </p:sp>
      <p:cxnSp>
        <p:nvCxnSpPr>
          <p:cNvPr id="347" name="Google Shape;347;p38"/>
          <p:cNvCxnSpPr>
            <a:stCxn id="341" idx="3"/>
            <a:endCxn id="346" idx="1"/>
          </p:cNvCxnSpPr>
          <p:nvPr/>
        </p:nvCxnSpPr>
        <p:spPr>
          <a:xfrm>
            <a:off x="2318050" y="3132150"/>
            <a:ext cx="935100" cy="14919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348" name="Google Shape;348;p38"/>
          <p:cNvSpPr/>
          <p:nvPr/>
        </p:nvSpPr>
        <p:spPr>
          <a:xfrm>
            <a:off x="3253150" y="3243806"/>
            <a:ext cx="23352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Create2</a:t>
            </a:r>
            <a:r>
              <a:rPr lang="en" sz="1200"/>
              <a:t>-based Metamorphosis</a:t>
            </a:r>
            <a:endParaRPr sz="1200"/>
          </a:p>
        </p:txBody>
      </p:sp>
      <p:cxnSp>
        <p:nvCxnSpPr>
          <p:cNvPr id="349" name="Google Shape;349;p38"/>
          <p:cNvCxnSpPr>
            <a:stCxn id="341" idx="3"/>
            <a:endCxn id="348" idx="1"/>
          </p:cNvCxnSpPr>
          <p:nvPr/>
        </p:nvCxnSpPr>
        <p:spPr>
          <a:xfrm>
            <a:off x="2318050" y="3132150"/>
            <a:ext cx="935100" cy="338400"/>
          </a:xfrm>
          <a:prstGeom prst="bentConnector3">
            <a:avLst>
              <a:gd name="adj1" fmla="val 50000"/>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Separation</a:t>
            </a:r>
            <a:endParaRPr/>
          </a:p>
        </p:txBody>
      </p:sp>
      <p:pic>
        <p:nvPicPr>
          <p:cNvPr id="355" name="Google Shape;355;p39"/>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356" name="Google Shape;356;p39"/>
          <p:cNvPicPr preferRelativeResize="0"/>
          <p:nvPr/>
        </p:nvPicPr>
        <p:blipFill>
          <a:blip r:embed="rId4">
            <a:alphaModFix/>
          </a:blip>
          <a:stretch>
            <a:fillRect/>
          </a:stretch>
        </p:blipFill>
        <p:spPr>
          <a:xfrm>
            <a:off x="2347773" y="2857500"/>
            <a:ext cx="883950" cy="883950"/>
          </a:xfrm>
          <a:prstGeom prst="rect">
            <a:avLst/>
          </a:prstGeom>
          <a:noFill/>
          <a:ln>
            <a:noFill/>
          </a:ln>
        </p:spPr>
      </p:pic>
      <p:pic>
        <p:nvPicPr>
          <p:cNvPr id="357" name="Google Shape;357;p39"/>
          <p:cNvPicPr preferRelativeResize="0"/>
          <p:nvPr/>
        </p:nvPicPr>
        <p:blipFill>
          <a:blip r:embed="rId5">
            <a:alphaModFix/>
          </a:blip>
          <a:stretch>
            <a:fillRect/>
          </a:stretch>
        </p:blipFill>
        <p:spPr>
          <a:xfrm>
            <a:off x="3302425" y="1135639"/>
            <a:ext cx="1549676" cy="1549676"/>
          </a:xfrm>
          <a:prstGeom prst="rect">
            <a:avLst/>
          </a:prstGeom>
          <a:noFill/>
          <a:ln>
            <a:noFill/>
          </a:ln>
        </p:spPr>
      </p:pic>
      <p:cxnSp>
        <p:nvCxnSpPr>
          <p:cNvPr id="358" name="Google Shape;358;p39"/>
          <p:cNvCxnSpPr/>
          <p:nvPr/>
        </p:nvCxnSpPr>
        <p:spPr>
          <a:xfrm flipH="1">
            <a:off x="3396125" y="1465389"/>
            <a:ext cx="1252800" cy="1025700"/>
          </a:xfrm>
          <a:prstGeom prst="straightConnector1">
            <a:avLst/>
          </a:prstGeom>
          <a:noFill/>
          <a:ln w="19050" cap="flat" cmpd="sng">
            <a:solidFill>
              <a:srgbClr val="FF0000"/>
            </a:solidFill>
            <a:prstDash val="dash"/>
            <a:round/>
            <a:headEnd type="none" w="med" len="med"/>
            <a:tailEnd type="none" w="med" len="med"/>
          </a:ln>
        </p:spPr>
      </p:cxnSp>
      <p:pic>
        <p:nvPicPr>
          <p:cNvPr id="359" name="Google Shape;359;p39"/>
          <p:cNvPicPr preferRelativeResize="0"/>
          <p:nvPr/>
        </p:nvPicPr>
        <p:blipFill>
          <a:blip r:embed="rId4">
            <a:alphaModFix/>
          </a:blip>
          <a:stretch>
            <a:fillRect/>
          </a:stretch>
        </p:blipFill>
        <p:spPr>
          <a:xfrm>
            <a:off x="4922673" y="2857500"/>
            <a:ext cx="883950" cy="883950"/>
          </a:xfrm>
          <a:prstGeom prst="rect">
            <a:avLst/>
          </a:prstGeom>
          <a:noFill/>
          <a:ln>
            <a:noFill/>
          </a:ln>
        </p:spPr>
      </p:pic>
      <p:pic>
        <p:nvPicPr>
          <p:cNvPr id="360" name="Google Shape;360;p39"/>
          <p:cNvPicPr preferRelativeResize="0"/>
          <p:nvPr/>
        </p:nvPicPr>
        <p:blipFill>
          <a:blip r:embed="rId6">
            <a:alphaModFix/>
          </a:blip>
          <a:stretch>
            <a:fillRect/>
          </a:stretch>
        </p:blipFill>
        <p:spPr>
          <a:xfrm>
            <a:off x="2137613" y="3489021"/>
            <a:ext cx="468850" cy="504906"/>
          </a:xfrm>
          <a:prstGeom prst="rect">
            <a:avLst/>
          </a:prstGeom>
          <a:noFill/>
          <a:ln>
            <a:noFill/>
          </a:ln>
        </p:spPr>
      </p:pic>
      <p:sp>
        <p:nvSpPr>
          <p:cNvPr id="361" name="Google Shape;361;p39"/>
          <p:cNvSpPr txBox="1"/>
          <p:nvPr/>
        </p:nvSpPr>
        <p:spPr>
          <a:xfrm>
            <a:off x="2677475" y="3547194"/>
            <a:ext cx="76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p:txBody>
      </p:sp>
      <p:pic>
        <p:nvPicPr>
          <p:cNvPr id="362" name="Google Shape;362;p39"/>
          <p:cNvPicPr preferRelativeResize="0"/>
          <p:nvPr/>
        </p:nvPicPr>
        <p:blipFill>
          <a:blip r:embed="rId7">
            <a:alphaModFix/>
          </a:blip>
          <a:stretch>
            <a:fillRect/>
          </a:stretch>
        </p:blipFill>
        <p:spPr>
          <a:xfrm>
            <a:off x="4852088" y="3605361"/>
            <a:ext cx="342361" cy="400200"/>
          </a:xfrm>
          <a:prstGeom prst="rect">
            <a:avLst/>
          </a:prstGeom>
          <a:noFill/>
          <a:ln>
            <a:noFill/>
          </a:ln>
        </p:spPr>
      </p:pic>
      <p:sp>
        <p:nvSpPr>
          <p:cNvPr id="363" name="Google Shape;363;p39"/>
          <p:cNvSpPr txBox="1"/>
          <p:nvPr/>
        </p:nvSpPr>
        <p:spPr>
          <a:xfrm>
            <a:off x="5194440" y="3605361"/>
            <a:ext cx="93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endParaRPr b="1">
              <a:latin typeface="Open Sans"/>
              <a:ea typeface="Open Sans"/>
              <a:cs typeface="Open Sans"/>
              <a:sym typeface="Open Sans"/>
            </a:endParaRPr>
          </a:p>
        </p:txBody>
      </p:sp>
      <p:cxnSp>
        <p:nvCxnSpPr>
          <p:cNvPr id="364" name="Google Shape;364;p39"/>
          <p:cNvCxnSpPr>
            <a:stCxn id="357" idx="2"/>
            <a:endCxn id="356" idx="3"/>
          </p:cNvCxnSpPr>
          <p:nvPr/>
        </p:nvCxnSpPr>
        <p:spPr>
          <a:xfrm rot="5400000">
            <a:off x="3347513" y="2569665"/>
            <a:ext cx="614100" cy="845400"/>
          </a:xfrm>
          <a:prstGeom prst="bentConnector2">
            <a:avLst/>
          </a:prstGeom>
          <a:noFill/>
          <a:ln w="9525" cap="flat" cmpd="sng">
            <a:solidFill>
              <a:schemeClr val="dk2"/>
            </a:solidFill>
            <a:prstDash val="solid"/>
            <a:round/>
            <a:headEnd type="none" w="med" len="med"/>
            <a:tailEnd type="none" w="med" len="med"/>
          </a:ln>
        </p:spPr>
      </p:cxnSp>
      <p:cxnSp>
        <p:nvCxnSpPr>
          <p:cNvPr id="365" name="Google Shape;365;p39"/>
          <p:cNvCxnSpPr>
            <a:stCxn id="357" idx="2"/>
            <a:endCxn id="359" idx="1"/>
          </p:cNvCxnSpPr>
          <p:nvPr/>
        </p:nvCxnSpPr>
        <p:spPr>
          <a:xfrm rot="-5400000" flipH="1">
            <a:off x="4192913" y="2569665"/>
            <a:ext cx="614100" cy="8454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Separation</a:t>
            </a:r>
            <a:endParaRPr/>
          </a:p>
        </p:txBody>
      </p:sp>
      <p:pic>
        <p:nvPicPr>
          <p:cNvPr id="371" name="Google Shape;371;p40"/>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372" name="Google Shape;372;p40"/>
          <p:cNvPicPr preferRelativeResize="0"/>
          <p:nvPr/>
        </p:nvPicPr>
        <p:blipFill>
          <a:blip r:embed="rId4">
            <a:alphaModFix/>
          </a:blip>
          <a:stretch>
            <a:fillRect/>
          </a:stretch>
        </p:blipFill>
        <p:spPr>
          <a:xfrm>
            <a:off x="2347773" y="2857500"/>
            <a:ext cx="883950" cy="883950"/>
          </a:xfrm>
          <a:prstGeom prst="rect">
            <a:avLst/>
          </a:prstGeom>
          <a:noFill/>
          <a:ln>
            <a:noFill/>
          </a:ln>
        </p:spPr>
      </p:pic>
      <p:pic>
        <p:nvPicPr>
          <p:cNvPr id="373" name="Google Shape;373;p40"/>
          <p:cNvPicPr preferRelativeResize="0"/>
          <p:nvPr/>
        </p:nvPicPr>
        <p:blipFill>
          <a:blip r:embed="rId5">
            <a:alphaModFix/>
          </a:blip>
          <a:stretch>
            <a:fillRect/>
          </a:stretch>
        </p:blipFill>
        <p:spPr>
          <a:xfrm>
            <a:off x="3302425" y="1135639"/>
            <a:ext cx="1549676" cy="1549676"/>
          </a:xfrm>
          <a:prstGeom prst="rect">
            <a:avLst/>
          </a:prstGeom>
          <a:noFill/>
          <a:ln>
            <a:noFill/>
          </a:ln>
        </p:spPr>
      </p:pic>
      <p:cxnSp>
        <p:nvCxnSpPr>
          <p:cNvPr id="374" name="Google Shape;374;p40"/>
          <p:cNvCxnSpPr/>
          <p:nvPr/>
        </p:nvCxnSpPr>
        <p:spPr>
          <a:xfrm flipH="1">
            <a:off x="3396125" y="1465389"/>
            <a:ext cx="1252800" cy="1025700"/>
          </a:xfrm>
          <a:prstGeom prst="straightConnector1">
            <a:avLst/>
          </a:prstGeom>
          <a:noFill/>
          <a:ln w="19050" cap="flat" cmpd="sng">
            <a:solidFill>
              <a:srgbClr val="FF0000"/>
            </a:solidFill>
            <a:prstDash val="dash"/>
            <a:round/>
            <a:headEnd type="none" w="med" len="med"/>
            <a:tailEnd type="none" w="med" len="med"/>
          </a:ln>
        </p:spPr>
      </p:cxnSp>
      <p:pic>
        <p:nvPicPr>
          <p:cNvPr id="375" name="Google Shape;375;p40"/>
          <p:cNvPicPr preferRelativeResize="0"/>
          <p:nvPr/>
        </p:nvPicPr>
        <p:blipFill>
          <a:blip r:embed="rId4">
            <a:alphaModFix/>
          </a:blip>
          <a:stretch>
            <a:fillRect/>
          </a:stretch>
        </p:blipFill>
        <p:spPr>
          <a:xfrm>
            <a:off x="4922673" y="2857500"/>
            <a:ext cx="883950" cy="883950"/>
          </a:xfrm>
          <a:prstGeom prst="rect">
            <a:avLst/>
          </a:prstGeom>
          <a:noFill/>
          <a:ln>
            <a:noFill/>
          </a:ln>
        </p:spPr>
      </p:pic>
      <p:pic>
        <p:nvPicPr>
          <p:cNvPr id="376" name="Google Shape;376;p40"/>
          <p:cNvPicPr preferRelativeResize="0"/>
          <p:nvPr/>
        </p:nvPicPr>
        <p:blipFill>
          <a:blip r:embed="rId6">
            <a:alphaModFix/>
          </a:blip>
          <a:stretch>
            <a:fillRect/>
          </a:stretch>
        </p:blipFill>
        <p:spPr>
          <a:xfrm>
            <a:off x="2137613" y="3489021"/>
            <a:ext cx="468850" cy="504906"/>
          </a:xfrm>
          <a:prstGeom prst="rect">
            <a:avLst/>
          </a:prstGeom>
          <a:noFill/>
          <a:ln>
            <a:noFill/>
          </a:ln>
        </p:spPr>
      </p:pic>
      <p:sp>
        <p:nvSpPr>
          <p:cNvPr id="377" name="Google Shape;377;p40"/>
          <p:cNvSpPr txBox="1"/>
          <p:nvPr/>
        </p:nvSpPr>
        <p:spPr>
          <a:xfrm>
            <a:off x="2677475" y="3547194"/>
            <a:ext cx="76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p:txBody>
      </p:sp>
      <p:pic>
        <p:nvPicPr>
          <p:cNvPr id="378" name="Google Shape;378;p40"/>
          <p:cNvPicPr preferRelativeResize="0"/>
          <p:nvPr/>
        </p:nvPicPr>
        <p:blipFill>
          <a:blip r:embed="rId7">
            <a:alphaModFix/>
          </a:blip>
          <a:stretch>
            <a:fillRect/>
          </a:stretch>
        </p:blipFill>
        <p:spPr>
          <a:xfrm>
            <a:off x="4852088" y="3605361"/>
            <a:ext cx="342361" cy="400200"/>
          </a:xfrm>
          <a:prstGeom prst="rect">
            <a:avLst/>
          </a:prstGeom>
          <a:noFill/>
          <a:ln>
            <a:noFill/>
          </a:ln>
        </p:spPr>
      </p:pic>
      <p:sp>
        <p:nvSpPr>
          <p:cNvPr id="379" name="Google Shape;379;p40"/>
          <p:cNvSpPr txBox="1"/>
          <p:nvPr/>
        </p:nvSpPr>
        <p:spPr>
          <a:xfrm>
            <a:off x="5194440" y="3605361"/>
            <a:ext cx="93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endParaRPr b="1">
              <a:latin typeface="Open Sans"/>
              <a:ea typeface="Open Sans"/>
              <a:cs typeface="Open Sans"/>
              <a:sym typeface="Open Sans"/>
            </a:endParaRPr>
          </a:p>
        </p:txBody>
      </p:sp>
      <p:cxnSp>
        <p:nvCxnSpPr>
          <p:cNvPr id="380" name="Google Shape;380;p40"/>
          <p:cNvCxnSpPr>
            <a:stCxn id="373" idx="2"/>
            <a:endCxn id="372" idx="3"/>
          </p:cNvCxnSpPr>
          <p:nvPr/>
        </p:nvCxnSpPr>
        <p:spPr>
          <a:xfrm rot="5400000">
            <a:off x="3347513" y="2569665"/>
            <a:ext cx="614100" cy="845400"/>
          </a:xfrm>
          <a:prstGeom prst="bentConnector2">
            <a:avLst/>
          </a:prstGeom>
          <a:noFill/>
          <a:ln w="9525" cap="flat" cmpd="sng">
            <a:solidFill>
              <a:schemeClr val="dk2"/>
            </a:solidFill>
            <a:prstDash val="solid"/>
            <a:round/>
            <a:headEnd type="none" w="med" len="med"/>
            <a:tailEnd type="none" w="med" len="med"/>
          </a:ln>
        </p:spPr>
      </p:cxnSp>
      <p:cxnSp>
        <p:nvCxnSpPr>
          <p:cNvPr id="381" name="Google Shape;381;p40"/>
          <p:cNvCxnSpPr>
            <a:stCxn id="373" idx="2"/>
            <a:endCxn id="375" idx="1"/>
          </p:cNvCxnSpPr>
          <p:nvPr/>
        </p:nvCxnSpPr>
        <p:spPr>
          <a:xfrm rot="-5400000" flipH="1">
            <a:off x="4192913" y="2569665"/>
            <a:ext cx="614100" cy="845400"/>
          </a:xfrm>
          <a:prstGeom prst="bentConnector2">
            <a:avLst/>
          </a:prstGeom>
          <a:noFill/>
          <a:ln w="9525" cap="flat" cmpd="sng">
            <a:solidFill>
              <a:schemeClr val="dk2"/>
            </a:solidFill>
            <a:prstDash val="solid"/>
            <a:round/>
            <a:headEnd type="none" w="med" len="med"/>
            <a:tailEnd type="none" w="med" len="med"/>
          </a:ln>
        </p:spPr>
      </p:cxnSp>
      <p:cxnSp>
        <p:nvCxnSpPr>
          <p:cNvPr id="382" name="Google Shape;382;p40"/>
          <p:cNvCxnSpPr/>
          <p:nvPr/>
        </p:nvCxnSpPr>
        <p:spPr>
          <a:xfrm rot="10800000" flipH="1">
            <a:off x="2110325" y="4127394"/>
            <a:ext cx="1362600" cy="12300"/>
          </a:xfrm>
          <a:prstGeom prst="straightConnector1">
            <a:avLst/>
          </a:prstGeom>
          <a:noFill/>
          <a:ln w="38100" cap="flat" cmpd="sng">
            <a:solidFill>
              <a:srgbClr val="FF0000"/>
            </a:solidFill>
            <a:prstDash val="solid"/>
            <a:round/>
            <a:headEnd type="none" w="med" len="med"/>
            <a:tailEnd type="none" w="med" len="med"/>
          </a:ln>
        </p:spPr>
      </p:cxnSp>
      <p:sp>
        <p:nvSpPr>
          <p:cNvPr id="383" name="Google Shape;383;p40"/>
          <p:cNvSpPr txBox="1"/>
          <p:nvPr/>
        </p:nvSpPr>
        <p:spPr>
          <a:xfrm>
            <a:off x="1761275" y="4311861"/>
            <a:ext cx="20607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Open Sans"/>
                <a:ea typeface="Open Sans"/>
                <a:cs typeface="Open Sans"/>
                <a:sym typeface="Open Sans"/>
              </a:rPr>
              <a:t>Change this part</a:t>
            </a:r>
            <a:endParaRPr b="1">
              <a:solidFill>
                <a:srgbClr val="FF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Separation</a:t>
            </a:r>
            <a:endParaRPr/>
          </a:p>
        </p:txBody>
      </p:sp>
      <p:pic>
        <p:nvPicPr>
          <p:cNvPr id="389" name="Google Shape;389;p4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390" name="Google Shape;390;p41"/>
          <p:cNvPicPr preferRelativeResize="0"/>
          <p:nvPr/>
        </p:nvPicPr>
        <p:blipFill>
          <a:blip r:embed="rId4">
            <a:alphaModFix/>
          </a:blip>
          <a:stretch>
            <a:fillRect/>
          </a:stretch>
        </p:blipFill>
        <p:spPr>
          <a:xfrm>
            <a:off x="1738173" y="2010833"/>
            <a:ext cx="883950" cy="883950"/>
          </a:xfrm>
          <a:prstGeom prst="rect">
            <a:avLst/>
          </a:prstGeom>
          <a:noFill/>
          <a:ln>
            <a:noFill/>
          </a:ln>
        </p:spPr>
      </p:pic>
      <p:pic>
        <p:nvPicPr>
          <p:cNvPr id="391" name="Google Shape;391;p41"/>
          <p:cNvPicPr preferRelativeResize="0"/>
          <p:nvPr/>
        </p:nvPicPr>
        <p:blipFill>
          <a:blip r:embed="rId4">
            <a:alphaModFix/>
          </a:blip>
          <a:stretch>
            <a:fillRect/>
          </a:stretch>
        </p:blipFill>
        <p:spPr>
          <a:xfrm>
            <a:off x="5456073" y="2010833"/>
            <a:ext cx="883950" cy="883950"/>
          </a:xfrm>
          <a:prstGeom prst="rect">
            <a:avLst/>
          </a:prstGeom>
          <a:noFill/>
          <a:ln>
            <a:noFill/>
          </a:ln>
        </p:spPr>
      </p:pic>
      <p:pic>
        <p:nvPicPr>
          <p:cNvPr id="392" name="Google Shape;392;p41"/>
          <p:cNvPicPr preferRelativeResize="0"/>
          <p:nvPr/>
        </p:nvPicPr>
        <p:blipFill>
          <a:blip r:embed="rId5">
            <a:alphaModFix/>
          </a:blip>
          <a:stretch>
            <a:fillRect/>
          </a:stretch>
        </p:blipFill>
        <p:spPr>
          <a:xfrm>
            <a:off x="1528013" y="2642355"/>
            <a:ext cx="468850" cy="504906"/>
          </a:xfrm>
          <a:prstGeom prst="rect">
            <a:avLst/>
          </a:prstGeom>
          <a:noFill/>
          <a:ln>
            <a:noFill/>
          </a:ln>
        </p:spPr>
      </p:pic>
      <p:sp>
        <p:nvSpPr>
          <p:cNvPr id="393" name="Google Shape;393;p41"/>
          <p:cNvSpPr txBox="1"/>
          <p:nvPr/>
        </p:nvSpPr>
        <p:spPr>
          <a:xfrm>
            <a:off x="2067875" y="2700528"/>
            <a:ext cx="76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p:txBody>
      </p:sp>
      <p:pic>
        <p:nvPicPr>
          <p:cNvPr id="394" name="Google Shape;394;p41"/>
          <p:cNvPicPr preferRelativeResize="0"/>
          <p:nvPr/>
        </p:nvPicPr>
        <p:blipFill>
          <a:blip r:embed="rId6">
            <a:alphaModFix/>
          </a:blip>
          <a:stretch>
            <a:fillRect/>
          </a:stretch>
        </p:blipFill>
        <p:spPr>
          <a:xfrm>
            <a:off x="5385488" y="2758694"/>
            <a:ext cx="342361" cy="400200"/>
          </a:xfrm>
          <a:prstGeom prst="rect">
            <a:avLst/>
          </a:prstGeom>
          <a:noFill/>
          <a:ln>
            <a:noFill/>
          </a:ln>
        </p:spPr>
      </p:pic>
      <p:sp>
        <p:nvSpPr>
          <p:cNvPr id="395" name="Google Shape;395;p41"/>
          <p:cNvSpPr txBox="1"/>
          <p:nvPr/>
        </p:nvSpPr>
        <p:spPr>
          <a:xfrm>
            <a:off x="5727840" y="2758694"/>
            <a:ext cx="93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endParaRPr b="1">
              <a:latin typeface="Open Sans"/>
              <a:ea typeface="Open Sans"/>
              <a:cs typeface="Open Sans"/>
              <a:sym typeface="Open Sans"/>
            </a:endParaRPr>
          </a:p>
        </p:txBody>
      </p:sp>
      <p:cxnSp>
        <p:nvCxnSpPr>
          <p:cNvPr id="396" name="Google Shape;396;p41"/>
          <p:cNvCxnSpPr>
            <a:stCxn id="390" idx="3"/>
            <a:endCxn id="391" idx="1"/>
          </p:cNvCxnSpPr>
          <p:nvPr/>
        </p:nvCxnSpPr>
        <p:spPr>
          <a:xfrm>
            <a:off x="2622123" y="2452808"/>
            <a:ext cx="2833800" cy="0"/>
          </a:xfrm>
          <a:prstGeom prst="straightConnector1">
            <a:avLst/>
          </a:prstGeom>
          <a:noFill/>
          <a:ln w="28575" cap="flat" cmpd="sng">
            <a:solidFill>
              <a:srgbClr val="FF0000"/>
            </a:solidFill>
            <a:prstDash val="solid"/>
            <a:round/>
            <a:headEnd type="none" w="med" len="med"/>
            <a:tailEnd type="none" w="med" len="med"/>
          </a:ln>
        </p:spPr>
      </p:cxnSp>
      <p:sp>
        <p:nvSpPr>
          <p:cNvPr id="397" name="Google Shape;397;p41"/>
          <p:cNvSpPr txBox="1"/>
          <p:nvPr/>
        </p:nvSpPr>
        <p:spPr>
          <a:xfrm>
            <a:off x="3220175" y="2010833"/>
            <a:ext cx="19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Communicate?!</a:t>
            </a:r>
            <a:endParaRPr b="1">
              <a:latin typeface="Open Sans"/>
              <a:ea typeface="Open Sans"/>
              <a:cs typeface="Open Sans"/>
              <a:sym typeface="Open Sans"/>
            </a:endParaRPr>
          </a:p>
        </p:txBody>
      </p:sp>
      <p:sp>
        <p:nvSpPr>
          <p:cNvPr id="398" name="Google Shape;398;p41"/>
          <p:cNvSpPr txBox="1"/>
          <p:nvPr/>
        </p:nvSpPr>
        <p:spPr>
          <a:xfrm>
            <a:off x="2067875" y="3541333"/>
            <a:ext cx="45486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Open Sans"/>
              <a:buAutoNum type="arabicPeriod"/>
            </a:pPr>
            <a:r>
              <a:rPr lang="en" sz="1600" b="1">
                <a:latin typeface="Open Sans"/>
                <a:ea typeface="Open Sans"/>
                <a:cs typeface="Open Sans"/>
                <a:sym typeface="Open Sans"/>
              </a:rPr>
              <a:t>Call</a:t>
            </a:r>
            <a:r>
              <a:rPr lang="en" sz="1600">
                <a:latin typeface="Open Sans"/>
                <a:ea typeface="Open Sans"/>
                <a:cs typeface="Open Sans"/>
                <a:sym typeface="Open Sans"/>
              </a:rPr>
              <a:t> Opcode</a:t>
            </a:r>
            <a:br>
              <a:rPr lang="en" sz="1600">
                <a:latin typeface="Open Sans"/>
                <a:ea typeface="Open Sans"/>
                <a:cs typeface="Open Sans"/>
                <a:sym typeface="Open Sans"/>
              </a:rPr>
            </a:br>
            <a:endParaRPr sz="1600">
              <a:latin typeface="Open Sans"/>
              <a:ea typeface="Open Sans"/>
              <a:cs typeface="Open Sans"/>
              <a:sym typeface="Open Sans"/>
            </a:endParaRPr>
          </a:p>
          <a:p>
            <a:pPr marL="457200" lvl="0" indent="-330200" algn="l" rtl="0">
              <a:spcBef>
                <a:spcPts val="0"/>
              </a:spcBef>
              <a:spcAft>
                <a:spcPts val="0"/>
              </a:spcAft>
              <a:buSzPts val="1600"/>
              <a:buFont typeface="Open Sans"/>
              <a:buAutoNum type="arabicPeriod"/>
            </a:pPr>
            <a:r>
              <a:rPr lang="en" sz="1600" b="1">
                <a:latin typeface="Open Sans"/>
                <a:ea typeface="Open Sans"/>
                <a:cs typeface="Open Sans"/>
                <a:sym typeface="Open Sans"/>
              </a:rPr>
              <a:t>DelegateCall</a:t>
            </a:r>
            <a:r>
              <a:rPr lang="en" sz="1600">
                <a:latin typeface="Open Sans"/>
                <a:ea typeface="Open Sans"/>
                <a:cs typeface="Open Sans"/>
                <a:sym typeface="Open Sans"/>
              </a:rPr>
              <a:t> Opcode</a:t>
            </a:r>
            <a:endParaRPr sz="16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br>
              <a:rPr lang="en" sz="1600" b="1"/>
            </a:br>
            <a:br>
              <a:rPr lang="en" sz="1600" b="1"/>
            </a:br>
            <a:endParaRPr sz="1600" b="1"/>
          </a:p>
          <a:p>
            <a:pPr marL="457200" lvl="0" indent="-330200" algn="l" rtl="0">
              <a:spcBef>
                <a:spcPts val="1200"/>
              </a:spcBef>
              <a:spcAft>
                <a:spcPts val="0"/>
              </a:spcAft>
              <a:buSzPts val="1600"/>
              <a:buChar char="●"/>
            </a:pPr>
            <a:r>
              <a:rPr lang="en" sz="1600" b="1"/>
              <a:t>Pieces of software</a:t>
            </a:r>
            <a:br>
              <a:rPr lang="en" sz="1600" b="1"/>
            </a:br>
            <a:br>
              <a:rPr lang="en" sz="1600" b="1"/>
            </a:br>
            <a:endParaRPr sz="1600" b="1"/>
          </a:p>
          <a:p>
            <a:pPr marL="457200" lvl="0" indent="-330200" algn="l" rtl="0">
              <a:spcBef>
                <a:spcPts val="0"/>
              </a:spcBef>
              <a:spcAft>
                <a:spcPts val="0"/>
              </a:spcAft>
              <a:buSzPts val="1600"/>
              <a:buChar char="●"/>
            </a:pPr>
            <a:r>
              <a:rPr lang="en" sz="1600" b="1"/>
              <a:t>Supposed to be immutable</a:t>
            </a:r>
            <a:endParaRPr sz="1600" b="1"/>
          </a:p>
        </p:txBody>
      </p:sp>
      <p:sp>
        <p:nvSpPr>
          <p:cNvPr id="84" name="Google Shape;84;p1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Smart Contracts</a:t>
            </a:r>
            <a:endParaRPr/>
          </a:p>
        </p:txBody>
      </p:sp>
      <p:pic>
        <p:nvPicPr>
          <p:cNvPr id="85" name="Google Shape;85;p15"/>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86" name="Google Shape;86;p15"/>
          <p:cNvPicPr preferRelativeResize="0"/>
          <p:nvPr/>
        </p:nvPicPr>
        <p:blipFill>
          <a:blip r:embed="rId4">
            <a:alphaModFix/>
          </a:blip>
          <a:stretch>
            <a:fillRect/>
          </a:stretch>
        </p:blipFill>
        <p:spPr>
          <a:xfrm>
            <a:off x="3989243" y="1266264"/>
            <a:ext cx="4934206" cy="2743350"/>
          </a:xfrm>
          <a:prstGeom prst="rect">
            <a:avLst/>
          </a:prstGeom>
          <a:noFill/>
          <a:ln>
            <a:noFill/>
          </a:ln>
        </p:spPr>
      </p:pic>
      <p:pic>
        <p:nvPicPr>
          <p:cNvPr id="87" name="Google Shape;87;p15"/>
          <p:cNvPicPr preferRelativeResize="0"/>
          <p:nvPr/>
        </p:nvPicPr>
        <p:blipFill>
          <a:blip r:embed="rId5">
            <a:alphaModFix/>
          </a:blip>
          <a:stretch>
            <a:fillRect/>
          </a:stretch>
        </p:blipFill>
        <p:spPr>
          <a:xfrm>
            <a:off x="4913988" y="4093070"/>
            <a:ext cx="2814025" cy="355667"/>
          </a:xfrm>
          <a:prstGeom prst="rect">
            <a:avLst/>
          </a:prstGeom>
          <a:noFill/>
          <a:ln>
            <a:noFill/>
          </a:ln>
        </p:spPr>
      </p:pic>
      <p:pic>
        <p:nvPicPr>
          <p:cNvPr id="88" name="Google Shape;88;p15"/>
          <p:cNvPicPr preferRelativeResize="0"/>
          <p:nvPr/>
        </p:nvPicPr>
        <p:blipFill>
          <a:blip r:embed="rId6">
            <a:alphaModFix/>
          </a:blip>
          <a:stretch>
            <a:fillRect/>
          </a:stretch>
        </p:blipFill>
        <p:spPr>
          <a:xfrm>
            <a:off x="6224037" y="3360375"/>
            <a:ext cx="464649" cy="6594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404" name="Google Shape;404;p42"/>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405" name="Google Shape;405;p42"/>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Separation</a:t>
            </a:r>
            <a:endParaRPr/>
          </a:p>
        </p:txBody>
      </p:sp>
      <p:sp>
        <p:nvSpPr>
          <p:cNvPr id="406" name="Google Shape;406;p42"/>
          <p:cNvSpPr/>
          <p:nvPr/>
        </p:nvSpPr>
        <p:spPr>
          <a:xfrm>
            <a:off x="3253225" y="2277167"/>
            <a:ext cx="15918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Call-based</a:t>
            </a:r>
            <a:endParaRPr sz="1200"/>
          </a:p>
        </p:txBody>
      </p:sp>
      <p:cxnSp>
        <p:nvCxnSpPr>
          <p:cNvPr id="407" name="Google Shape;407;p42"/>
          <p:cNvCxnSpPr>
            <a:stCxn id="405" idx="3"/>
            <a:endCxn id="406"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Call based pattern</a:t>
            </a:r>
            <a:endParaRPr/>
          </a:p>
        </p:txBody>
      </p:sp>
      <p:pic>
        <p:nvPicPr>
          <p:cNvPr id="413" name="Google Shape;413;p4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14" name="Google Shape;414;p43"/>
          <p:cNvPicPr preferRelativeResize="0"/>
          <p:nvPr/>
        </p:nvPicPr>
        <p:blipFill>
          <a:blip r:embed="rId4">
            <a:alphaModFix/>
          </a:blip>
          <a:stretch>
            <a:fillRect/>
          </a:stretch>
        </p:blipFill>
        <p:spPr>
          <a:xfrm>
            <a:off x="2957373" y="2434167"/>
            <a:ext cx="883950" cy="883950"/>
          </a:xfrm>
          <a:prstGeom prst="rect">
            <a:avLst/>
          </a:prstGeom>
          <a:noFill/>
          <a:ln>
            <a:noFill/>
          </a:ln>
        </p:spPr>
      </p:pic>
      <p:pic>
        <p:nvPicPr>
          <p:cNvPr id="415" name="Google Shape;415;p43"/>
          <p:cNvPicPr preferRelativeResize="0"/>
          <p:nvPr/>
        </p:nvPicPr>
        <p:blipFill>
          <a:blip r:embed="rId4">
            <a:alphaModFix/>
          </a:blip>
          <a:stretch>
            <a:fillRect/>
          </a:stretch>
        </p:blipFill>
        <p:spPr>
          <a:xfrm>
            <a:off x="5357898" y="2434167"/>
            <a:ext cx="883950" cy="883950"/>
          </a:xfrm>
          <a:prstGeom prst="rect">
            <a:avLst/>
          </a:prstGeom>
          <a:noFill/>
          <a:ln>
            <a:noFill/>
          </a:ln>
        </p:spPr>
      </p:pic>
      <p:sp>
        <p:nvSpPr>
          <p:cNvPr id="416" name="Google Shape;416;p43"/>
          <p:cNvSpPr txBox="1"/>
          <p:nvPr/>
        </p:nvSpPr>
        <p:spPr>
          <a:xfrm>
            <a:off x="3056450" y="3280833"/>
            <a:ext cx="68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p:txBody>
      </p:sp>
      <p:sp>
        <p:nvSpPr>
          <p:cNvPr id="417" name="Google Shape;417;p43"/>
          <p:cNvSpPr txBox="1"/>
          <p:nvPr/>
        </p:nvSpPr>
        <p:spPr>
          <a:xfrm>
            <a:off x="5357974" y="3280833"/>
            <a:ext cx="8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endParaRPr b="1">
              <a:latin typeface="Open Sans"/>
              <a:ea typeface="Open Sans"/>
              <a:cs typeface="Open Sans"/>
              <a:sym typeface="Open Sans"/>
            </a:endParaRPr>
          </a:p>
        </p:txBody>
      </p:sp>
      <p:pic>
        <p:nvPicPr>
          <p:cNvPr id="418" name="Google Shape;418;p43"/>
          <p:cNvPicPr preferRelativeResize="0"/>
          <p:nvPr/>
        </p:nvPicPr>
        <p:blipFill>
          <a:blip r:embed="rId5">
            <a:alphaModFix/>
          </a:blip>
          <a:stretch>
            <a:fillRect/>
          </a:stretch>
        </p:blipFill>
        <p:spPr>
          <a:xfrm>
            <a:off x="682150" y="2508556"/>
            <a:ext cx="831300" cy="831300"/>
          </a:xfrm>
          <a:prstGeom prst="rect">
            <a:avLst/>
          </a:prstGeom>
          <a:noFill/>
          <a:ln>
            <a:noFill/>
          </a:ln>
        </p:spPr>
      </p:pic>
      <p:cxnSp>
        <p:nvCxnSpPr>
          <p:cNvPr id="419" name="Google Shape;419;p43"/>
          <p:cNvCxnSpPr/>
          <p:nvPr/>
        </p:nvCxnSpPr>
        <p:spPr>
          <a:xfrm>
            <a:off x="1593860" y="3053028"/>
            <a:ext cx="1142700" cy="24300"/>
          </a:xfrm>
          <a:prstGeom prst="straightConnector1">
            <a:avLst/>
          </a:prstGeom>
          <a:noFill/>
          <a:ln w="19050" cap="flat" cmpd="sng">
            <a:solidFill>
              <a:schemeClr val="dk1"/>
            </a:solidFill>
            <a:prstDash val="solid"/>
            <a:round/>
            <a:headEnd type="none" w="med" len="med"/>
            <a:tailEnd type="triangle" w="med" len="med"/>
          </a:ln>
        </p:spPr>
      </p:cxnSp>
      <p:cxnSp>
        <p:nvCxnSpPr>
          <p:cNvPr id="420" name="Google Shape;420;p43"/>
          <p:cNvCxnSpPr/>
          <p:nvPr/>
        </p:nvCxnSpPr>
        <p:spPr>
          <a:xfrm rot="10800000" flipH="1">
            <a:off x="3929100" y="3052894"/>
            <a:ext cx="1285800" cy="12300"/>
          </a:xfrm>
          <a:prstGeom prst="straightConnector1">
            <a:avLst/>
          </a:prstGeom>
          <a:noFill/>
          <a:ln w="19050" cap="flat" cmpd="sng">
            <a:solidFill>
              <a:schemeClr val="dk1"/>
            </a:solidFill>
            <a:prstDash val="solid"/>
            <a:round/>
            <a:headEnd type="none" w="med" len="med"/>
            <a:tailEnd type="triangle" w="med" len="med"/>
          </a:ln>
        </p:spPr>
      </p:cxnSp>
      <p:sp>
        <p:nvSpPr>
          <p:cNvPr id="421" name="Google Shape;421;p43"/>
          <p:cNvSpPr txBox="1"/>
          <p:nvPr/>
        </p:nvSpPr>
        <p:spPr>
          <a:xfrm>
            <a:off x="1664050" y="2508556"/>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422" name="Google Shape;422;p43"/>
          <p:cNvSpPr txBox="1"/>
          <p:nvPr/>
        </p:nvSpPr>
        <p:spPr>
          <a:xfrm>
            <a:off x="4028263" y="2434167"/>
            <a:ext cx="114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pen Sans"/>
                <a:ea typeface="Open Sans"/>
                <a:cs typeface="Open Sans"/>
                <a:sym typeface="Open Sans"/>
              </a:rPr>
              <a:t>Call</a:t>
            </a:r>
            <a:endParaRPr sz="1600">
              <a:latin typeface="Open Sans"/>
              <a:ea typeface="Open Sans"/>
              <a:cs typeface="Open Sans"/>
              <a:sym typeface="Open Sans"/>
            </a:endParaRPr>
          </a:p>
        </p:txBody>
      </p:sp>
      <p:sp>
        <p:nvSpPr>
          <p:cNvPr id="423" name="Google Shape;423;p43"/>
          <p:cNvSpPr/>
          <p:nvPr/>
        </p:nvSpPr>
        <p:spPr>
          <a:xfrm>
            <a:off x="6275500" y="2381250"/>
            <a:ext cx="175800" cy="12333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p:nvPr/>
        </p:nvSpPr>
        <p:spPr>
          <a:xfrm>
            <a:off x="6792050" y="2576639"/>
            <a:ext cx="1989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Getter function</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Setter function</a:t>
            </a:r>
            <a:endParaRPr>
              <a:latin typeface="Open Sans"/>
              <a:ea typeface="Open Sans"/>
              <a:cs typeface="Open Sans"/>
              <a:sym typeface="Open Sans"/>
            </a:endParaRPr>
          </a:p>
        </p:txBody>
      </p:sp>
      <p:sp>
        <p:nvSpPr>
          <p:cNvPr id="425" name="Google Shape;425;p43"/>
          <p:cNvSpPr/>
          <p:nvPr/>
        </p:nvSpPr>
        <p:spPr>
          <a:xfrm rot="5400000">
            <a:off x="3192200" y="3732550"/>
            <a:ext cx="414300" cy="400200"/>
          </a:xfrm>
          <a:prstGeom prst="chevron">
            <a:avLst>
              <a:gd name="adj" fmla="val 39843"/>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txBox="1"/>
          <p:nvPr/>
        </p:nvSpPr>
        <p:spPr>
          <a:xfrm>
            <a:off x="2729000" y="4237389"/>
            <a:ext cx="128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Do the logic</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Call based pattern</a:t>
            </a:r>
            <a:endParaRPr/>
          </a:p>
        </p:txBody>
      </p:sp>
      <p:pic>
        <p:nvPicPr>
          <p:cNvPr id="432" name="Google Shape;432;p44"/>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33" name="Google Shape;433;p44"/>
          <p:cNvPicPr preferRelativeResize="0"/>
          <p:nvPr/>
        </p:nvPicPr>
        <p:blipFill>
          <a:blip r:embed="rId4">
            <a:alphaModFix/>
          </a:blip>
          <a:stretch>
            <a:fillRect/>
          </a:stretch>
        </p:blipFill>
        <p:spPr>
          <a:xfrm>
            <a:off x="2652573" y="1756833"/>
            <a:ext cx="883950" cy="883950"/>
          </a:xfrm>
          <a:prstGeom prst="rect">
            <a:avLst/>
          </a:prstGeom>
          <a:noFill/>
          <a:ln>
            <a:noFill/>
          </a:ln>
        </p:spPr>
      </p:pic>
      <p:pic>
        <p:nvPicPr>
          <p:cNvPr id="434" name="Google Shape;434;p44"/>
          <p:cNvPicPr preferRelativeResize="0"/>
          <p:nvPr/>
        </p:nvPicPr>
        <p:blipFill>
          <a:blip r:embed="rId4">
            <a:alphaModFix/>
          </a:blip>
          <a:stretch>
            <a:fillRect/>
          </a:stretch>
        </p:blipFill>
        <p:spPr>
          <a:xfrm>
            <a:off x="5875148" y="2579028"/>
            <a:ext cx="883950" cy="883950"/>
          </a:xfrm>
          <a:prstGeom prst="rect">
            <a:avLst/>
          </a:prstGeom>
          <a:noFill/>
          <a:ln>
            <a:noFill/>
          </a:ln>
        </p:spPr>
      </p:pic>
      <p:sp>
        <p:nvSpPr>
          <p:cNvPr id="435" name="Google Shape;435;p44"/>
          <p:cNvSpPr txBox="1"/>
          <p:nvPr/>
        </p:nvSpPr>
        <p:spPr>
          <a:xfrm>
            <a:off x="2751650" y="2603500"/>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Old</a:t>
            </a:r>
            <a:br>
              <a:rPr lang="en" b="1">
                <a:latin typeface="Open Sans"/>
                <a:ea typeface="Open Sans"/>
                <a:cs typeface="Open Sans"/>
                <a:sym typeface="Open Sans"/>
              </a:rPr>
            </a:br>
            <a:r>
              <a:rPr lang="en" b="1">
                <a:latin typeface="Open Sans"/>
                <a:ea typeface="Open Sans"/>
                <a:cs typeface="Open Sans"/>
                <a:sym typeface="Open Sans"/>
              </a:rPr>
              <a:t>Logic</a:t>
            </a:r>
            <a:endParaRPr b="1">
              <a:latin typeface="Open Sans"/>
              <a:ea typeface="Open Sans"/>
              <a:cs typeface="Open Sans"/>
              <a:sym typeface="Open Sans"/>
            </a:endParaRPr>
          </a:p>
        </p:txBody>
      </p:sp>
      <p:sp>
        <p:nvSpPr>
          <p:cNvPr id="436" name="Google Shape;436;p44"/>
          <p:cNvSpPr txBox="1"/>
          <p:nvPr/>
        </p:nvSpPr>
        <p:spPr>
          <a:xfrm>
            <a:off x="5875224" y="3425694"/>
            <a:ext cx="88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endParaRPr b="1">
              <a:latin typeface="Open Sans"/>
              <a:ea typeface="Open Sans"/>
              <a:cs typeface="Open Sans"/>
              <a:sym typeface="Open Sans"/>
            </a:endParaRPr>
          </a:p>
        </p:txBody>
      </p:sp>
      <p:pic>
        <p:nvPicPr>
          <p:cNvPr id="437" name="Google Shape;437;p44"/>
          <p:cNvPicPr preferRelativeResize="0"/>
          <p:nvPr/>
        </p:nvPicPr>
        <p:blipFill>
          <a:blip r:embed="rId5">
            <a:alphaModFix/>
          </a:blip>
          <a:stretch>
            <a:fillRect/>
          </a:stretch>
        </p:blipFill>
        <p:spPr>
          <a:xfrm>
            <a:off x="671150" y="2791556"/>
            <a:ext cx="685800" cy="685800"/>
          </a:xfrm>
          <a:prstGeom prst="rect">
            <a:avLst/>
          </a:prstGeom>
          <a:noFill/>
          <a:ln>
            <a:noFill/>
          </a:ln>
        </p:spPr>
      </p:pic>
      <p:pic>
        <p:nvPicPr>
          <p:cNvPr id="438" name="Google Shape;438;p44"/>
          <p:cNvPicPr preferRelativeResize="0"/>
          <p:nvPr/>
        </p:nvPicPr>
        <p:blipFill>
          <a:blip r:embed="rId4">
            <a:alphaModFix/>
          </a:blip>
          <a:stretch>
            <a:fillRect/>
          </a:stretch>
        </p:blipFill>
        <p:spPr>
          <a:xfrm>
            <a:off x="2652573" y="3561195"/>
            <a:ext cx="883950" cy="883950"/>
          </a:xfrm>
          <a:prstGeom prst="rect">
            <a:avLst/>
          </a:prstGeom>
          <a:noFill/>
          <a:ln>
            <a:noFill/>
          </a:ln>
        </p:spPr>
      </p:pic>
      <p:sp>
        <p:nvSpPr>
          <p:cNvPr id="439" name="Google Shape;439;p44"/>
          <p:cNvSpPr txBox="1"/>
          <p:nvPr/>
        </p:nvSpPr>
        <p:spPr>
          <a:xfrm>
            <a:off x="2751650" y="4407861"/>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New</a:t>
            </a:r>
            <a:br>
              <a:rPr lang="en" b="1">
                <a:latin typeface="Open Sans"/>
                <a:ea typeface="Open Sans"/>
                <a:cs typeface="Open Sans"/>
                <a:sym typeface="Open Sans"/>
              </a:rPr>
            </a:br>
            <a:r>
              <a:rPr lang="en" b="1">
                <a:latin typeface="Open Sans"/>
                <a:ea typeface="Open Sans"/>
                <a:cs typeface="Open Sans"/>
                <a:sym typeface="Open Sans"/>
              </a:rPr>
              <a:t>Logic</a:t>
            </a:r>
            <a:endParaRPr b="1">
              <a:latin typeface="Open Sans"/>
              <a:ea typeface="Open Sans"/>
              <a:cs typeface="Open Sans"/>
              <a:sym typeface="Open Sans"/>
            </a:endParaRPr>
          </a:p>
        </p:txBody>
      </p:sp>
      <p:cxnSp>
        <p:nvCxnSpPr>
          <p:cNvPr id="440" name="Google Shape;440;p44"/>
          <p:cNvCxnSpPr>
            <a:stCxn id="437" idx="3"/>
            <a:endCxn id="438" idx="1"/>
          </p:cNvCxnSpPr>
          <p:nvPr/>
        </p:nvCxnSpPr>
        <p:spPr>
          <a:xfrm>
            <a:off x="1356950" y="3134455"/>
            <a:ext cx="1295700" cy="868800"/>
          </a:xfrm>
          <a:prstGeom prst="straightConnector1">
            <a:avLst/>
          </a:prstGeom>
          <a:noFill/>
          <a:ln w="19050" cap="flat" cmpd="sng">
            <a:solidFill>
              <a:schemeClr val="dk1"/>
            </a:solidFill>
            <a:prstDash val="solid"/>
            <a:round/>
            <a:headEnd type="none" w="med" len="med"/>
            <a:tailEnd type="triangle" w="med" len="med"/>
          </a:ln>
        </p:spPr>
      </p:cxnSp>
      <p:cxnSp>
        <p:nvCxnSpPr>
          <p:cNvPr id="441" name="Google Shape;441;p44"/>
          <p:cNvCxnSpPr>
            <a:stCxn id="438" idx="3"/>
          </p:cNvCxnSpPr>
          <p:nvPr/>
        </p:nvCxnSpPr>
        <p:spPr>
          <a:xfrm rot="10800000" flipH="1">
            <a:off x="3536523" y="3272370"/>
            <a:ext cx="2233500" cy="730800"/>
          </a:xfrm>
          <a:prstGeom prst="straightConnector1">
            <a:avLst/>
          </a:prstGeom>
          <a:noFill/>
          <a:ln w="19050" cap="flat" cmpd="sng">
            <a:solidFill>
              <a:srgbClr val="10101A"/>
            </a:solidFill>
            <a:prstDash val="solid"/>
            <a:round/>
            <a:headEnd type="none" w="med" len="med"/>
            <a:tailEnd type="triangle" w="med" len="med"/>
          </a:ln>
        </p:spPr>
      </p:cxnSp>
      <p:sp>
        <p:nvSpPr>
          <p:cNvPr id="442" name="Google Shape;442;p44"/>
          <p:cNvSpPr txBox="1"/>
          <p:nvPr/>
        </p:nvSpPr>
        <p:spPr>
          <a:xfrm>
            <a:off x="5382925" y="2145028"/>
            <a:ext cx="20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Open Sans"/>
                <a:ea typeface="Open Sans"/>
                <a:cs typeface="Open Sans"/>
                <a:sym typeface="Open Sans"/>
              </a:rPr>
              <a:t>Change Logic address </a:t>
            </a:r>
            <a:endParaRPr sz="1200" b="1">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Call based pattern</a:t>
            </a:r>
            <a:endParaRPr/>
          </a:p>
        </p:txBody>
      </p:sp>
      <p:sp>
        <p:nvSpPr>
          <p:cNvPr id="448" name="Google Shape;448;p45"/>
          <p:cNvSpPr txBox="1">
            <a:spLocks noGrp="1"/>
          </p:cNvSpPr>
          <p:nvPr>
            <p:ph type="body" idx="1"/>
          </p:nvPr>
        </p:nvSpPr>
        <p:spPr>
          <a:xfrm>
            <a:off x="311700" y="1361361"/>
            <a:ext cx="8520600" cy="37266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1200"/>
              </a:spcBef>
              <a:spcAft>
                <a:spcPts val="0"/>
              </a:spcAft>
              <a:buSzPts val="1800"/>
              <a:buChar char="●"/>
            </a:pPr>
            <a:r>
              <a:rPr lang="en"/>
              <a:t>No need for Data Migration</a:t>
            </a:r>
            <a:endParaRPr/>
          </a:p>
          <a:p>
            <a:pPr marL="457200" lvl="0" indent="-342900" algn="l" rtl="0">
              <a:spcBef>
                <a:spcPts val="0"/>
              </a:spcBef>
              <a:spcAft>
                <a:spcPts val="0"/>
              </a:spcAft>
              <a:buSzPts val="1800"/>
              <a:buChar char="●"/>
            </a:pPr>
            <a:r>
              <a:rPr lang="en"/>
              <a:t>Hard for developers to change their codes and add this pattern</a:t>
            </a:r>
            <a:endParaRPr/>
          </a:p>
          <a:p>
            <a:pPr marL="914400" lvl="1" indent="-317500" algn="l" rtl="0">
              <a:spcBef>
                <a:spcPts val="0"/>
              </a:spcBef>
              <a:spcAft>
                <a:spcPts val="0"/>
              </a:spcAft>
              <a:buSzPts val="1400"/>
              <a:buChar char="○"/>
            </a:pPr>
            <a:r>
              <a:rPr lang="en"/>
              <a:t>Hard to implement for complex data structures</a:t>
            </a:r>
            <a:endParaRPr/>
          </a:p>
          <a:p>
            <a:pPr marL="457200" lvl="0" indent="-342900" algn="l" rtl="0">
              <a:spcBef>
                <a:spcPts val="0"/>
              </a:spcBef>
              <a:spcAft>
                <a:spcPts val="0"/>
              </a:spcAft>
              <a:buSzPts val="1800"/>
              <a:buChar char="●"/>
            </a:pPr>
            <a:r>
              <a:rPr lang="en"/>
              <a:t>The address will change</a:t>
            </a:r>
            <a:endParaRPr/>
          </a:p>
          <a:p>
            <a:pPr marL="914400" lvl="1" indent="-317500" algn="l" rtl="0">
              <a:spcBef>
                <a:spcPts val="0"/>
              </a:spcBef>
              <a:spcAft>
                <a:spcPts val="0"/>
              </a:spcAft>
              <a:buSzPts val="1400"/>
              <a:buChar char="○"/>
            </a:pPr>
            <a:r>
              <a:rPr lang="en"/>
              <a:t>Break Composability</a:t>
            </a:r>
            <a:endParaRPr/>
          </a:p>
          <a:p>
            <a:pPr marL="914400" lvl="1" indent="-317500" algn="l" rtl="0">
              <a:spcBef>
                <a:spcPts val="0"/>
              </a:spcBef>
              <a:spcAft>
                <a:spcPts val="0"/>
              </a:spcAft>
              <a:buSzPts val="1400"/>
              <a:buChar char="○"/>
            </a:pPr>
            <a:r>
              <a:rPr lang="en"/>
              <a:t>Not user friendly</a:t>
            </a:r>
            <a:endParaRPr/>
          </a:p>
          <a:p>
            <a:pPr marL="914400" lvl="1" indent="-317500" algn="l" rtl="0">
              <a:spcBef>
                <a:spcPts val="0"/>
              </a:spcBef>
              <a:spcAft>
                <a:spcPts val="0"/>
              </a:spcAft>
              <a:buSzPts val="1400"/>
              <a:buChar char="○"/>
            </a:pPr>
            <a:r>
              <a:rPr lang="en"/>
              <a:t>Need to aware all services about the change</a:t>
            </a:r>
            <a:endParaRPr/>
          </a:p>
          <a:p>
            <a:pPr marL="457200" lvl="0" indent="-342900" algn="l" rtl="0">
              <a:spcBef>
                <a:spcPts val="0"/>
              </a:spcBef>
              <a:spcAft>
                <a:spcPts val="0"/>
              </a:spcAft>
              <a:buSzPts val="1800"/>
              <a:buChar char="●"/>
            </a:pPr>
            <a:r>
              <a:rPr lang="en"/>
              <a:t>Deal with the old version</a:t>
            </a:r>
            <a:endParaRPr/>
          </a:p>
        </p:txBody>
      </p:sp>
      <p:pic>
        <p:nvPicPr>
          <p:cNvPr id="449" name="Google Shape;449;p45"/>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455" name="Google Shape;455;p46"/>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456" name="Google Shape;456;p46"/>
          <p:cNvSpPr/>
          <p:nvPr/>
        </p:nvSpPr>
        <p:spPr>
          <a:xfrm>
            <a:off x="726250" y="2857500"/>
            <a:ext cx="1591800" cy="5493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Separation</a:t>
            </a:r>
            <a:endParaRPr/>
          </a:p>
        </p:txBody>
      </p:sp>
      <p:sp>
        <p:nvSpPr>
          <p:cNvPr id="457" name="Google Shape;457;p46"/>
          <p:cNvSpPr/>
          <p:nvPr/>
        </p:nvSpPr>
        <p:spPr>
          <a:xfrm>
            <a:off x="3253225" y="2277167"/>
            <a:ext cx="1591800" cy="45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Call-based</a:t>
            </a:r>
            <a:endParaRPr sz="1200"/>
          </a:p>
        </p:txBody>
      </p:sp>
      <p:cxnSp>
        <p:nvCxnSpPr>
          <p:cNvPr id="458" name="Google Shape;458;p46"/>
          <p:cNvCxnSpPr>
            <a:stCxn id="456" idx="3"/>
            <a:endCxn id="457" idx="1"/>
          </p:cNvCxnSpPr>
          <p:nvPr/>
        </p:nvCxnSpPr>
        <p:spPr>
          <a:xfrm rot="10800000" flipH="1">
            <a:off x="2318050" y="2503950"/>
            <a:ext cx="935100" cy="628200"/>
          </a:xfrm>
          <a:prstGeom prst="bentConnector3">
            <a:avLst>
              <a:gd name="adj1" fmla="val 50004"/>
            </a:avLst>
          </a:prstGeom>
          <a:noFill/>
          <a:ln w="9525" cap="flat" cmpd="sng">
            <a:solidFill>
              <a:schemeClr val="dk1"/>
            </a:solidFill>
            <a:prstDash val="solid"/>
            <a:round/>
            <a:headEnd type="none" w="med" len="med"/>
            <a:tailEnd type="none" w="med" len="med"/>
          </a:ln>
        </p:spPr>
      </p:cxnSp>
      <p:sp>
        <p:nvSpPr>
          <p:cNvPr id="459" name="Google Shape;459;p46"/>
          <p:cNvSpPr/>
          <p:nvPr/>
        </p:nvSpPr>
        <p:spPr>
          <a:xfrm>
            <a:off x="3253225" y="3406833"/>
            <a:ext cx="1591800" cy="4533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Delegate Call-based</a:t>
            </a:r>
            <a:endParaRPr sz="1200"/>
          </a:p>
        </p:txBody>
      </p:sp>
      <p:cxnSp>
        <p:nvCxnSpPr>
          <p:cNvPr id="460" name="Google Shape;460;p46"/>
          <p:cNvCxnSpPr>
            <a:stCxn id="456" idx="3"/>
            <a:endCxn id="459" idx="1"/>
          </p:cNvCxnSpPr>
          <p:nvPr/>
        </p:nvCxnSpPr>
        <p:spPr>
          <a:xfrm>
            <a:off x="2318050" y="3132150"/>
            <a:ext cx="935100" cy="501300"/>
          </a:xfrm>
          <a:prstGeom prst="bentConnector3">
            <a:avLst>
              <a:gd name="adj1" fmla="val 50004"/>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Delegate Call based pattern</a:t>
            </a:r>
            <a:endParaRPr/>
          </a:p>
        </p:txBody>
      </p:sp>
      <p:pic>
        <p:nvPicPr>
          <p:cNvPr id="466" name="Google Shape;466;p47"/>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67" name="Google Shape;467;p47"/>
          <p:cNvPicPr preferRelativeResize="0"/>
          <p:nvPr/>
        </p:nvPicPr>
        <p:blipFill>
          <a:blip r:embed="rId4">
            <a:alphaModFix/>
          </a:blip>
          <a:stretch>
            <a:fillRect/>
          </a:stretch>
        </p:blipFill>
        <p:spPr>
          <a:xfrm>
            <a:off x="3795573" y="1756833"/>
            <a:ext cx="883950" cy="883950"/>
          </a:xfrm>
          <a:prstGeom prst="rect">
            <a:avLst/>
          </a:prstGeom>
          <a:noFill/>
          <a:ln>
            <a:noFill/>
          </a:ln>
        </p:spPr>
      </p:pic>
      <p:pic>
        <p:nvPicPr>
          <p:cNvPr id="468" name="Google Shape;468;p47"/>
          <p:cNvPicPr preferRelativeResize="0"/>
          <p:nvPr/>
        </p:nvPicPr>
        <p:blipFill>
          <a:blip r:embed="rId4">
            <a:alphaModFix/>
          </a:blip>
          <a:stretch>
            <a:fillRect/>
          </a:stretch>
        </p:blipFill>
        <p:spPr>
          <a:xfrm>
            <a:off x="6196098" y="1756833"/>
            <a:ext cx="883950" cy="883950"/>
          </a:xfrm>
          <a:prstGeom prst="rect">
            <a:avLst/>
          </a:prstGeom>
          <a:noFill/>
          <a:ln>
            <a:noFill/>
          </a:ln>
        </p:spPr>
      </p:pic>
      <p:sp>
        <p:nvSpPr>
          <p:cNvPr id="469" name="Google Shape;469;p47"/>
          <p:cNvSpPr txBox="1"/>
          <p:nvPr/>
        </p:nvSpPr>
        <p:spPr>
          <a:xfrm>
            <a:off x="3831974" y="260350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470" name="Google Shape;470;p47"/>
          <p:cNvPicPr preferRelativeResize="0"/>
          <p:nvPr/>
        </p:nvPicPr>
        <p:blipFill>
          <a:blip r:embed="rId5">
            <a:alphaModFix/>
          </a:blip>
          <a:stretch>
            <a:fillRect/>
          </a:stretch>
        </p:blipFill>
        <p:spPr>
          <a:xfrm>
            <a:off x="1520350" y="1831222"/>
            <a:ext cx="831300" cy="831300"/>
          </a:xfrm>
          <a:prstGeom prst="rect">
            <a:avLst/>
          </a:prstGeom>
          <a:noFill/>
          <a:ln>
            <a:noFill/>
          </a:ln>
        </p:spPr>
      </p:pic>
      <p:cxnSp>
        <p:nvCxnSpPr>
          <p:cNvPr id="471" name="Google Shape;471;p47"/>
          <p:cNvCxnSpPr/>
          <p:nvPr/>
        </p:nvCxnSpPr>
        <p:spPr>
          <a:xfrm>
            <a:off x="2508260" y="2375695"/>
            <a:ext cx="1142700" cy="24300"/>
          </a:xfrm>
          <a:prstGeom prst="straightConnector1">
            <a:avLst/>
          </a:prstGeom>
          <a:noFill/>
          <a:ln w="19050" cap="flat" cmpd="sng">
            <a:solidFill>
              <a:schemeClr val="dk1"/>
            </a:solidFill>
            <a:prstDash val="solid"/>
            <a:round/>
            <a:headEnd type="none" w="med" len="med"/>
            <a:tailEnd type="triangle" w="med" len="med"/>
          </a:ln>
        </p:spPr>
      </p:cxnSp>
      <p:cxnSp>
        <p:nvCxnSpPr>
          <p:cNvPr id="472" name="Google Shape;472;p47"/>
          <p:cNvCxnSpPr/>
          <p:nvPr/>
        </p:nvCxnSpPr>
        <p:spPr>
          <a:xfrm rot="10800000" flipH="1">
            <a:off x="4767300" y="2375561"/>
            <a:ext cx="1285800" cy="12300"/>
          </a:xfrm>
          <a:prstGeom prst="straightConnector1">
            <a:avLst/>
          </a:prstGeom>
          <a:noFill/>
          <a:ln w="19050" cap="flat" cmpd="sng">
            <a:solidFill>
              <a:schemeClr val="dk1"/>
            </a:solidFill>
            <a:prstDash val="solid"/>
            <a:round/>
            <a:headEnd type="none" w="med" len="med"/>
            <a:tailEnd type="triangle" w="med" len="med"/>
          </a:ln>
        </p:spPr>
      </p:cxnSp>
      <p:sp>
        <p:nvSpPr>
          <p:cNvPr id="473" name="Google Shape;473;p47"/>
          <p:cNvSpPr txBox="1"/>
          <p:nvPr/>
        </p:nvSpPr>
        <p:spPr>
          <a:xfrm>
            <a:off x="2502250" y="1831222"/>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474" name="Google Shape;474;p47"/>
          <p:cNvSpPr txBox="1"/>
          <p:nvPr/>
        </p:nvSpPr>
        <p:spPr>
          <a:xfrm>
            <a:off x="4866450" y="1831222"/>
            <a:ext cx="1142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Open Sans"/>
                <a:ea typeface="Open Sans"/>
                <a:cs typeface="Open Sans"/>
                <a:sym typeface="Open Sans"/>
              </a:rPr>
              <a:t>Delegate call</a:t>
            </a:r>
            <a:endParaRPr sz="1200">
              <a:latin typeface="Open Sans"/>
              <a:ea typeface="Open Sans"/>
              <a:cs typeface="Open Sans"/>
              <a:sym typeface="Open Sans"/>
            </a:endParaRPr>
          </a:p>
        </p:txBody>
      </p:sp>
      <p:sp>
        <p:nvSpPr>
          <p:cNvPr id="475" name="Google Shape;475;p47"/>
          <p:cNvSpPr txBox="1"/>
          <p:nvPr/>
        </p:nvSpPr>
        <p:spPr>
          <a:xfrm>
            <a:off x="5758775" y="2603500"/>
            <a:ext cx="1831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Logic</a:t>
            </a: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(Implementation)</a:t>
            </a:r>
            <a:endParaRPr b="1">
              <a:latin typeface="Open Sans"/>
              <a:ea typeface="Open Sans"/>
              <a:cs typeface="Open Sans"/>
              <a:sym typeface="Open Sans"/>
            </a:endParaRPr>
          </a:p>
        </p:txBody>
      </p:sp>
      <p:sp>
        <p:nvSpPr>
          <p:cNvPr id="476" name="Google Shape;476;p47"/>
          <p:cNvSpPr txBox="1"/>
          <p:nvPr/>
        </p:nvSpPr>
        <p:spPr>
          <a:xfrm>
            <a:off x="1641625" y="3311417"/>
            <a:ext cx="5726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Delegate call preserves the context</a:t>
            </a:r>
            <a:br>
              <a:rPr lang="en">
                <a:latin typeface="Open Sans"/>
                <a:ea typeface="Open Sans"/>
                <a:cs typeface="Open Sans"/>
                <a:sym typeface="Open Sans"/>
              </a:rPr>
            </a:b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Similar to copy pasting (not the same)</a:t>
            </a: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Delegate Call based pattern</a:t>
            </a:r>
            <a:endParaRPr/>
          </a:p>
        </p:txBody>
      </p:sp>
      <p:pic>
        <p:nvPicPr>
          <p:cNvPr id="482" name="Google Shape;482;p4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483" name="Google Shape;483;p48"/>
          <p:cNvPicPr preferRelativeResize="0"/>
          <p:nvPr/>
        </p:nvPicPr>
        <p:blipFill>
          <a:blip r:embed="rId4">
            <a:alphaModFix/>
          </a:blip>
          <a:stretch>
            <a:fillRect/>
          </a:stretch>
        </p:blipFill>
        <p:spPr>
          <a:xfrm>
            <a:off x="3490773" y="2603500"/>
            <a:ext cx="883950" cy="883950"/>
          </a:xfrm>
          <a:prstGeom prst="rect">
            <a:avLst/>
          </a:prstGeom>
          <a:noFill/>
          <a:ln>
            <a:noFill/>
          </a:ln>
        </p:spPr>
      </p:pic>
      <p:pic>
        <p:nvPicPr>
          <p:cNvPr id="484" name="Google Shape;484;p48"/>
          <p:cNvPicPr preferRelativeResize="0"/>
          <p:nvPr/>
        </p:nvPicPr>
        <p:blipFill>
          <a:blip r:embed="rId4">
            <a:alphaModFix/>
          </a:blip>
          <a:stretch>
            <a:fillRect/>
          </a:stretch>
        </p:blipFill>
        <p:spPr>
          <a:xfrm>
            <a:off x="5434073" y="1615347"/>
            <a:ext cx="883950" cy="883950"/>
          </a:xfrm>
          <a:prstGeom prst="rect">
            <a:avLst/>
          </a:prstGeom>
          <a:noFill/>
          <a:ln>
            <a:noFill/>
          </a:ln>
        </p:spPr>
      </p:pic>
      <p:sp>
        <p:nvSpPr>
          <p:cNvPr id="485" name="Google Shape;485;p48"/>
          <p:cNvSpPr txBox="1"/>
          <p:nvPr/>
        </p:nvSpPr>
        <p:spPr>
          <a:xfrm>
            <a:off x="3527174" y="3450167"/>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486" name="Google Shape;486;p48"/>
          <p:cNvPicPr preferRelativeResize="0"/>
          <p:nvPr/>
        </p:nvPicPr>
        <p:blipFill>
          <a:blip r:embed="rId5">
            <a:alphaModFix/>
          </a:blip>
          <a:stretch>
            <a:fillRect/>
          </a:stretch>
        </p:blipFill>
        <p:spPr>
          <a:xfrm>
            <a:off x="1215550" y="2677889"/>
            <a:ext cx="831300" cy="831300"/>
          </a:xfrm>
          <a:prstGeom prst="rect">
            <a:avLst/>
          </a:prstGeom>
          <a:noFill/>
          <a:ln>
            <a:noFill/>
          </a:ln>
        </p:spPr>
      </p:pic>
      <p:cxnSp>
        <p:nvCxnSpPr>
          <p:cNvPr id="487" name="Google Shape;487;p48"/>
          <p:cNvCxnSpPr/>
          <p:nvPr/>
        </p:nvCxnSpPr>
        <p:spPr>
          <a:xfrm>
            <a:off x="2145585" y="3216195"/>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488" name="Google Shape;488;p48"/>
          <p:cNvSpPr txBox="1"/>
          <p:nvPr/>
        </p:nvSpPr>
        <p:spPr>
          <a:xfrm>
            <a:off x="2161150" y="2677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489" name="Google Shape;489;p48"/>
          <p:cNvSpPr txBox="1"/>
          <p:nvPr/>
        </p:nvSpPr>
        <p:spPr>
          <a:xfrm>
            <a:off x="5533150" y="2421889"/>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Old</a:t>
            </a:r>
            <a:br>
              <a:rPr lang="en" b="1">
                <a:latin typeface="Open Sans"/>
                <a:ea typeface="Open Sans"/>
                <a:cs typeface="Open Sans"/>
                <a:sym typeface="Open Sans"/>
              </a:rPr>
            </a:br>
            <a:r>
              <a:rPr lang="en" b="1">
                <a:latin typeface="Open Sans"/>
                <a:ea typeface="Open Sans"/>
                <a:cs typeface="Open Sans"/>
                <a:sym typeface="Open Sans"/>
              </a:rPr>
              <a:t>Logic</a:t>
            </a:r>
            <a:endParaRPr b="1">
              <a:latin typeface="Open Sans"/>
              <a:ea typeface="Open Sans"/>
              <a:cs typeface="Open Sans"/>
              <a:sym typeface="Open Sans"/>
            </a:endParaRPr>
          </a:p>
        </p:txBody>
      </p:sp>
      <p:pic>
        <p:nvPicPr>
          <p:cNvPr id="490" name="Google Shape;490;p48"/>
          <p:cNvPicPr preferRelativeResize="0"/>
          <p:nvPr/>
        </p:nvPicPr>
        <p:blipFill>
          <a:blip r:embed="rId4">
            <a:alphaModFix/>
          </a:blip>
          <a:stretch>
            <a:fillRect/>
          </a:stretch>
        </p:blipFill>
        <p:spPr>
          <a:xfrm>
            <a:off x="5434098" y="3450153"/>
            <a:ext cx="883950" cy="883950"/>
          </a:xfrm>
          <a:prstGeom prst="rect">
            <a:avLst/>
          </a:prstGeom>
          <a:noFill/>
          <a:ln>
            <a:noFill/>
          </a:ln>
        </p:spPr>
      </p:pic>
      <p:sp>
        <p:nvSpPr>
          <p:cNvPr id="491" name="Google Shape;491;p48"/>
          <p:cNvSpPr txBox="1"/>
          <p:nvPr/>
        </p:nvSpPr>
        <p:spPr>
          <a:xfrm>
            <a:off x="5533175" y="4256694"/>
            <a:ext cx="685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New</a:t>
            </a:r>
            <a:br>
              <a:rPr lang="en" b="1">
                <a:latin typeface="Open Sans"/>
                <a:ea typeface="Open Sans"/>
                <a:cs typeface="Open Sans"/>
                <a:sym typeface="Open Sans"/>
              </a:rPr>
            </a:br>
            <a:r>
              <a:rPr lang="en" b="1">
                <a:latin typeface="Open Sans"/>
                <a:ea typeface="Open Sans"/>
                <a:cs typeface="Open Sans"/>
                <a:sym typeface="Open Sans"/>
              </a:rPr>
              <a:t>Logic</a:t>
            </a:r>
            <a:endParaRPr b="1">
              <a:latin typeface="Open Sans"/>
              <a:ea typeface="Open Sans"/>
              <a:cs typeface="Open Sans"/>
              <a:sym typeface="Open Sans"/>
            </a:endParaRPr>
          </a:p>
        </p:txBody>
      </p:sp>
      <p:cxnSp>
        <p:nvCxnSpPr>
          <p:cNvPr id="492" name="Google Shape;492;p48"/>
          <p:cNvCxnSpPr>
            <a:endCxn id="490" idx="1"/>
          </p:cNvCxnSpPr>
          <p:nvPr/>
        </p:nvCxnSpPr>
        <p:spPr>
          <a:xfrm>
            <a:off x="4396098" y="3235728"/>
            <a:ext cx="1038000" cy="656400"/>
          </a:xfrm>
          <a:prstGeom prst="straightConnector1">
            <a:avLst/>
          </a:prstGeom>
          <a:noFill/>
          <a:ln w="9525" cap="flat" cmpd="sng">
            <a:solidFill>
              <a:schemeClr val="dk1"/>
            </a:solidFill>
            <a:prstDash val="solid"/>
            <a:round/>
            <a:headEnd type="none" w="med" len="med"/>
            <a:tailEnd type="triangle" w="med" len="med"/>
          </a:ln>
        </p:spPr>
      </p:cxnSp>
      <p:sp>
        <p:nvSpPr>
          <p:cNvPr id="493" name="Google Shape;493;p48"/>
          <p:cNvSpPr txBox="1"/>
          <p:nvPr/>
        </p:nvSpPr>
        <p:spPr>
          <a:xfrm>
            <a:off x="2668850" y="4134167"/>
            <a:ext cx="2527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FF0000"/>
                </a:solidFill>
                <a:latin typeface="Open Sans"/>
                <a:ea typeface="Open Sans"/>
                <a:cs typeface="Open Sans"/>
                <a:sym typeface="Open Sans"/>
              </a:rPr>
              <a:t>Change target address</a:t>
            </a:r>
            <a:endParaRPr sz="1500" b="1">
              <a:solidFill>
                <a:srgbClr val="FF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Pros and Cons of Proxy patterns</a:t>
            </a:r>
            <a:endParaRPr/>
          </a:p>
        </p:txBody>
      </p:sp>
      <p:sp>
        <p:nvSpPr>
          <p:cNvPr id="499" name="Google Shape;499;p49"/>
          <p:cNvSpPr txBox="1">
            <a:spLocks noGrp="1"/>
          </p:cNvSpPr>
          <p:nvPr>
            <p:ph type="body" idx="1"/>
          </p:nvPr>
        </p:nvSpPr>
        <p:spPr>
          <a:xfrm>
            <a:off x="311700" y="1274694"/>
            <a:ext cx="8520600" cy="38670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1200"/>
              </a:spcBef>
              <a:spcAft>
                <a:spcPts val="0"/>
              </a:spcAft>
              <a:buSzPts val="1800"/>
              <a:buChar char="●"/>
            </a:pPr>
            <a:r>
              <a:rPr lang="en"/>
              <a:t>Pros </a:t>
            </a:r>
            <a:br>
              <a:rPr lang="en"/>
            </a:br>
            <a:endParaRPr/>
          </a:p>
          <a:p>
            <a:pPr marL="914400" lvl="1" indent="-317500" algn="l" rtl="0">
              <a:spcBef>
                <a:spcPts val="0"/>
              </a:spcBef>
              <a:spcAft>
                <a:spcPts val="0"/>
              </a:spcAft>
              <a:buSzPts val="1400"/>
              <a:buChar char="○"/>
            </a:pPr>
            <a:r>
              <a:rPr lang="en"/>
              <a:t>Can update the whole logic</a:t>
            </a:r>
            <a:endParaRPr/>
          </a:p>
          <a:p>
            <a:pPr marL="914400" lvl="1" indent="-317500" algn="l" rtl="0">
              <a:spcBef>
                <a:spcPts val="0"/>
              </a:spcBef>
              <a:spcAft>
                <a:spcPts val="0"/>
              </a:spcAft>
              <a:buSzPts val="1400"/>
              <a:buChar char="○"/>
            </a:pPr>
            <a:r>
              <a:rPr lang="en"/>
              <a:t>No need to migrate data</a:t>
            </a:r>
            <a:endParaRPr/>
          </a:p>
          <a:p>
            <a:pPr marL="914400" lvl="1" indent="-317500" algn="l" rtl="0">
              <a:spcBef>
                <a:spcPts val="0"/>
              </a:spcBef>
              <a:spcAft>
                <a:spcPts val="0"/>
              </a:spcAft>
              <a:buSzPts val="1400"/>
              <a:buChar char="○"/>
            </a:pPr>
            <a:r>
              <a:rPr lang="en"/>
              <a:t>Easy to add this pattern to regular code</a:t>
            </a:r>
            <a:endParaRPr/>
          </a:p>
          <a:p>
            <a:pPr marL="914400" lvl="1" indent="-317500" algn="l" rtl="0">
              <a:spcBef>
                <a:spcPts val="0"/>
              </a:spcBef>
              <a:spcAft>
                <a:spcPts val="0"/>
              </a:spcAft>
              <a:buSzPts val="1400"/>
              <a:buChar char="○"/>
            </a:pPr>
            <a:r>
              <a:rPr lang="en"/>
              <a:t>User endpoint not changed</a:t>
            </a:r>
            <a:endParaRPr/>
          </a:p>
          <a:p>
            <a:pPr marL="914400" lvl="1" indent="-317500" algn="l" rtl="0">
              <a:spcBef>
                <a:spcPts val="0"/>
              </a:spcBef>
              <a:spcAft>
                <a:spcPts val="0"/>
              </a:spcAft>
              <a:buSzPts val="1400"/>
              <a:buChar char="○"/>
            </a:pPr>
            <a:r>
              <a:rPr lang="en"/>
              <a:t>No downtime during upgrade</a:t>
            </a:r>
            <a:endParaRPr/>
          </a:p>
          <a:p>
            <a:pPr marL="914400" lvl="1" indent="-317500" algn="l" rtl="0">
              <a:spcBef>
                <a:spcPts val="0"/>
              </a:spcBef>
              <a:spcAft>
                <a:spcPts val="0"/>
              </a:spcAft>
              <a:buSzPts val="1400"/>
              <a:buChar char="○"/>
            </a:pPr>
            <a:r>
              <a:rPr lang="en"/>
              <a:t>No need to deal with two Dapps at the end</a:t>
            </a:r>
            <a:endParaRPr/>
          </a:p>
        </p:txBody>
      </p:sp>
      <p:pic>
        <p:nvPicPr>
          <p:cNvPr id="500" name="Google Shape;500;p49"/>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Pros and Cons of Proxy patterns</a:t>
            </a:r>
            <a:endParaRPr/>
          </a:p>
        </p:txBody>
      </p:sp>
      <p:sp>
        <p:nvSpPr>
          <p:cNvPr id="506" name="Google Shape;506;p50"/>
          <p:cNvSpPr txBox="1">
            <a:spLocks noGrp="1"/>
          </p:cNvSpPr>
          <p:nvPr>
            <p:ph type="body" idx="1"/>
          </p:nvPr>
        </p:nvSpPr>
        <p:spPr>
          <a:xfrm>
            <a:off x="311700" y="1274694"/>
            <a:ext cx="8520600" cy="3867000"/>
          </a:xfrm>
          <a:prstGeom prst="rect">
            <a:avLst/>
          </a:prstGeom>
        </p:spPr>
        <p:txBody>
          <a:bodyPr spcFirstLastPara="1" wrap="square" lIns="91425" tIns="91425" rIns="91425" bIns="91425" anchor="t" anchorCtr="0">
            <a:normAutofit/>
          </a:bodyPr>
          <a:lstStyle/>
          <a:p>
            <a:pPr marL="1371600" lvl="0" indent="0" algn="l" rtl="0">
              <a:spcBef>
                <a:spcPts val="0"/>
              </a:spcBef>
              <a:spcAft>
                <a:spcPts val="0"/>
              </a:spcAft>
              <a:buNone/>
            </a:pPr>
            <a:endParaRPr/>
          </a:p>
          <a:p>
            <a:pPr marL="457200" lvl="0" indent="-342900" algn="l" rtl="0">
              <a:spcBef>
                <a:spcPts val="1200"/>
              </a:spcBef>
              <a:spcAft>
                <a:spcPts val="0"/>
              </a:spcAft>
              <a:buSzPts val="1800"/>
              <a:buChar char="●"/>
            </a:pPr>
            <a:r>
              <a:rPr lang="en"/>
              <a:t> Cons</a:t>
            </a:r>
            <a:endParaRPr/>
          </a:p>
          <a:p>
            <a:pPr marL="914400" lvl="1" indent="-317500" algn="l" rtl="0">
              <a:spcBef>
                <a:spcPts val="0"/>
              </a:spcBef>
              <a:spcAft>
                <a:spcPts val="0"/>
              </a:spcAft>
              <a:buSzPts val="1400"/>
              <a:buChar char="○"/>
            </a:pPr>
            <a:r>
              <a:rPr lang="en"/>
              <a:t>Gas overhead for tx</a:t>
            </a:r>
            <a:endParaRPr/>
          </a:p>
          <a:p>
            <a:pPr marL="914400" lvl="1" indent="-317500" algn="l" rtl="0">
              <a:spcBef>
                <a:spcPts val="0"/>
              </a:spcBef>
              <a:spcAft>
                <a:spcPts val="0"/>
              </a:spcAft>
              <a:buSzPts val="1400"/>
              <a:buChar char="○"/>
            </a:pPr>
            <a:r>
              <a:rPr lang="en"/>
              <a:t>Risks due to using DelegateCall opcode</a:t>
            </a:r>
            <a:endParaRPr/>
          </a:p>
          <a:p>
            <a:pPr marL="1371600" lvl="2" indent="-317500" algn="l" rtl="0">
              <a:spcBef>
                <a:spcPts val="0"/>
              </a:spcBef>
              <a:spcAft>
                <a:spcPts val="0"/>
              </a:spcAft>
              <a:buSzPts val="1400"/>
              <a:buChar char="■"/>
            </a:pPr>
            <a:r>
              <a:rPr lang="en"/>
              <a:t>Function selector clashes</a:t>
            </a:r>
            <a:endParaRPr/>
          </a:p>
          <a:p>
            <a:pPr marL="1371600" lvl="2" indent="-317500" algn="l" rtl="0">
              <a:spcBef>
                <a:spcPts val="0"/>
              </a:spcBef>
              <a:spcAft>
                <a:spcPts val="0"/>
              </a:spcAft>
              <a:buSzPts val="1400"/>
              <a:buChar char="■"/>
            </a:pPr>
            <a:r>
              <a:rPr lang="en"/>
              <a:t>Storage layout clashes</a:t>
            </a:r>
            <a:endParaRPr/>
          </a:p>
          <a:p>
            <a:pPr marL="1371600" lvl="2" indent="-317500" algn="l" rtl="0">
              <a:spcBef>
                <a:spcPts val="0"/>
              </a:spcBef>
              <a:spcAft>
                <a:spcPts val="0"/>
              </a:spcAft>
              <a:buSzPts val="1400"/>
              <a:buChar char="■"/>
            </a:pPr>
            <a:r>
              <a:rPr lang="en"/>
              <a:t>No constructor in Implementation contract</a:t>
            </a:r>
            <a:endParaRPr/>
          </a:p>
          <a:p>
            <a:pPr marL="914400" lvl="1" indent="-317500" algn="l" rtl="0">
              <a:spcBef>
                <a:spcPts val="0"/>
              </a:spcBef>
              <a:spcAft>
                <a:spcPts val="0"/>
              </a:spcAft>
              <a:buSzPts val="1400"/>
              <a:buChar char="○"/>
            </a:pPr>
            <a:r>
              <a:rPr lang="en"/>
              <a:t>Cannot change the state (data)</a:t>
            </a:r>
            <a:endParaRPr/>
          </a:p>
          <a:p>
            <a:pPr marL="1371600" lvl="2" indent="-317500" algn="l" rtl="0">
              <a:spcBef>
                <a:spcPts val="0"/>
              </a:spcBef>
              <a:spcAft>
                <a:spcPts val="0"/>
              </a:spcAft>
              <a:buSzPts val="1400"/>
              <a:buChar char="■"/>
            </a:pPr>
            <a:r>
              <a:rPr lang="en"/>
              <a:t>Changing state of contract needs Migration plan</a:t>
            </a:r>
            <a:endParaRPr/>
          </a:p>
          <a:p>
            <a:pPr marL="0" lvl="0" indent="0" algn="l" rtl="0">
              <a:spcBef>
                <a:spcPts val="1200"/>
              </a:spcBef>
              <a:spcAft>
                <a:spcPts val="1200"/>
              </a:spcAft>
              <a:buNone/>
            </a:pPr>
            <a:endParaRPr/>
          </a:p>
        </p:txBody>
      </p:sp>
      <p:pic>
        <p:nvPicPr>
          <p:cNvPr id="507" name="Google Shape;507;p50"/>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Evaluation of different methods</a:t>
            </a:r>
            <a:endParaRPr/>
          </a:p>
        </p:txBody>
      </p:sp>
      <p:pic>
        <p:nvPicPr>
          <p:cNvPr id="513" name="Google Shape;513;p5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14" name="Google Shape;514;p51"/>
          <p:cNvPicPr preferRelativeResize="0"/>
          <p:nvPr/>
        </p:nvPicPr>
        <p:blipFill>
          <a:blip r:embed="rId4">
            <a:alphaModFix/>
          </a:blip>
          <a:stretch>
            <a:fillRect/>
          </a:stretch>
        </p:blipFill>
        <p:spPr>
          <a:xfrm>
            <a:off x="1255825" y="1355611"/>
            <a:ext cx="5872074" cy="296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Immutable</a:t>
            </a:r>
            <a:endParaRPr/>
          </a:p>
        </p:txBody>
      </p:sp>
      <p:pic>
        <p:nvPicPr>
          <p:cNvPr id="94" name="Google Shape;94;p16"/>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95" name="Google Shape;95;p16"/>
          <p:cNvSpPr txBox="1"/>
          <p:nvPr/>
        </p:nvSpPr>
        <p:spPr>
          <a:xfrm>
            <a:off x="1129375" y="2754361"/>
            <a:ext cx="3348000" cy="8466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000" b="1">
                <a:solidFill>
                  <a:schemeClr val="dk1"/>
                </a:solidFill>
                <a:latin typeface="Open Sans"/>
                <a:ea typeface="Open Sans"/>
                <a:cs typeface="Open Sans"/>
                <a:sym typeface="Open Sans"/>
              </a:rPr>
              <a:t>A piece of software that you cannot change it!!!</a:t>
            </a:r>
            <a:endParaRPr sz="2000" b="1">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Measurement Study</a:t>
            </a:r>
            <a:endParaRPr/>
          </a:p>
        </p:txBody>
      </p:sp>
      <p:sp>
        <p:nvSpPr>
          <p:cNvPr id="520" name="Google Shape;520;p52"/>
          <p:cNvSpPr txBox="1">
            <a:spLocks noGrp="1"/>
          </p:cNvSpPr>
          <p:nvPr>
            <p:ph type="body" idx="1"/>
          </p:nvPr>
        </p:nvSpPr>
        <p:spPr>
          <a:xfrm>
            <a:off x="190825" y="1764264"/>
            <a:ext cx="8520600" cy="259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l" rtl="0">
              <a:spcBef>
                <a:spcPts val="1200"/>
              </a:spcBef>
              <a:spcAft>
                <a:spcPts val="0"/>
              </a:spcAft>
              <a:buSzPts val="1800"/>
              <a:buChar char="●"/>
            </a:pPr>
            <a:r>
              <a:rPr lang="en"/>
              <a:t>Find contracts that uses Delegatecall-based patterns.</a:t>
            </a:r>
            <a:br>
              <a:rPr lang="en"/>
            </a:br>
            <a:endParaRPr/>
          </a:p>
          <a:p>
            <a:pPr marL="457200" lvl="0" indent="-342900" algn="l" rtl="0">
              <a:spcBef>
                <a:spcPts val="0"/>
              </a:spcBef>
              <a:spcAft>
                <a:spcPts val="0"/>
              </a:spcAft>
              <a:buSzPts val="1800"/>
              <a:buChar char="●"/>
            </a:pPr>
            <a:r>
              <a:rPr lang="en"/>
              <a:t>It is mostly known as Upgradeable Proxy Patterns</a:t>
            </a:r>
            <a:endParaRPr/>
          </a:p>
        </p:txBody>
      </p:sp>
      <p:pic>
        <p:nvPicPr>
          <p:cNvPr id="521" name="Google Shape;521;p52"/>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Delegate proxy</a:t>
            </a:r>
            <a:endParaRPr/>
          </a:p>
        </p:txBody>
      </p:sp>
      <p:pic>
        <p:nvPicPr>
          <p:cNvPr id="527" name="Google Shape;527;p5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28" name="Google Shape;528;p53"/>
          <p:cNvPicPr preferRelativeResize="0"/>
          <p:nvPr/>
        </p:nvPicPr>
        <p:blipFill>
          <a:blip r:embed="rId4">
            <a:alphaModFix/>
          </a:blip>
          <a:stretch>
            <a:fillRect/>
          </a:stretch>
        </p:blipFill>
        <p:spPr>
          <a:xfrm>
            <a:off x="3100462" y="2010264"/>
            <a:ext cx="762525" cy="762525"/>
          </a:xfrm>
          <a:prstGeom prst="rect">
            <a:avLst/>
          </a:prstGeom>
          <a:noFill/>
          <a:ln>
            <a:noFill/>
          </a:ln>
        </p:spPr>
      </p:pic>
      <p:sp>
        <p:nvSpPr>
          <p:cNvPr id="529" name="Google Shape;529;p53"/>
          <p:cNvSpPr txBox="1"/>
          <p:nvPr/>
        </p:nvSpPr>
        <p:spPr>
          <a:xfrm>
            <a:off x="3039837" y="1326250"/>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530" name="Google Shape;530;p53"/>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531" name="Google Shape;531;p53"/>
          <p:cNvCxnSpPr/>
          <p:nvPr/>
        </p:nvCxnSpPr>
        <p:spPr>
          <a:xfrm>
            <a:off x="874860" y="2969222"/>
            <a:ext cx="1020600" cy="16800"/>
          </a:xfrm>
          <a:prstGeom prst="straightConnector1">
            <a:avLst/>
          </a:prstGeom>
          <a:noFill/>
          <a:ln w="19050" cap="flat" cmpd="sng">
            <a:solidFill>
              <a:schemeClr val="dk1"/>
            </a:solidFill>
            <a:prstDash val="solid"/>
            <a:round/>
            <a:headEnd type="none" w="med" len="med"/>
            <a:tailEnd type="triangle" w="med" len="med"/>
          </a:ln>
        </p:spPr>
      </p:cxnSp>
      <p:sp>
        <p:nvSpPr>
          <p:cNvPr id="532" name="Google Shape;532;p53"/>
          <p:cNvSpPr txBox="1"/>
          <p:nvPr/>
        </p:nvSpPr>
        <p:spPr>
          <a:xfrm>
            <a:off x="81380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533" name="Google Shape;533;p53"/>
          <p:cNvCxnSpPr/>
          <p:nvPr/>
        </p:nvCxnSpPr>
        <p:spPr>
          <a:xfrm>
            <a:off x="5668525" y="2986028"/>
            <a:ext cx="1059000" cy="9900"/>
          </a:xfrm>
          <a:prstGeom prst="straightConnector1">
            <a:avLst/>
          </a:prstGeom>
          <a:noFill/>
          <a:ln w="9525" cap="flat" cmpd="sng">
            <a:solidFill>
              <a:schemeClr val="dk1"/>
            </a:solidFill>
            <a:prstDash val="solid"/>
            <a:round/>
            <a:headEnd type="none" w="med" len="med"/>
            <a:tailEnd type="triangle" w="med" len="med"/>
          </a:ln>
        </p:spPr>
      </p:cxnSp>
      <p:sp>
        <p:nvSpPr>
          <p:cNvPr id="534" name="Google Shape;534;p53"/>
          <p:cNvSpPr/>
          <p:nvPr/>
        </p:nvSpPr>
        <p:spPr>
          <a:xfrm>
            <a:off x="2046663" y="2857500"/>
            <a:ext cx="3459275" cy="2320194"/>
          </a:xfrm>
          <a:prstGeom prst="flowChartPredefinedProcess">
            <a:avLst/>
          </a:prstGeom>
          <a:solidFill>
            <a:schemeClr val="lt1"/>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FF"/>
                </a:solidFill>
              </a:rPr>
              <a:t>address</a:t>
            </a:r>
            <a:r>
              <a:rPr lang="en" sz="1100"/>
              <a:t> imp;</a:t>
            </a:r>
            <a:endParaRPr sz="1100"/>
          </a:p>
          <a:p>
            <a:pPr marL="0" lvl="0" indent="0" algn="l" rtl="0">
              <a:spcBef>
                <a:spcPts val="0"/>
              </a:spcBef>
              <a:spcAft>
                <a:spcPts val="0"/>
              </a:spcAft>
              <a:buClr>
                <a:schemeClr val="dk1"/>
              </a:buClr>
              <a:buSzPts val="1100"/>
              <a:buFont typeface="Arial"/>
              <a:buNone/>
            </a:pPr>
            <a:endParaRPr sz="1100">
              <a:solidFill>
                <a:srgbClr val="CC0000"/>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1100"/>
          </a:p>
        </p:txBody>
      </p:sp>
      <p:pic>
        <p:nvPicPr>
          <p:cNvPr id="535" name="Google Shape;535;p53"/>
          <p:cNvPicPr preferRelativeResize="0"/>
          <p:nvPr/>
        </p:nvPicPr>
        <p:blipFill>
          <a:blip r:embed="rId4">
            <a:alphaModFix/>
          </a:blip>
          <a:stretch>
            <a:fillRect/>
          </a:stretch>
        </p:blipFill>
        <p:spPr>
          <a:xfrm>
            <a:off x="7287475" y="2750000"/>
            <a:ext cx="762525" cy="762525"/>
          </a:xfrm>
          <a:prstGeom prst="rect">
            <a:avLst/>
          </a:prstGeom>
          <a:noFill/>
          <a:ln>
            <a:noFill/>
          </a:ln>
        </p:spPr>
      </p:pic>
      <p:sp>
        <p:nvSpPr>
          <p:cNvPr id="536" name="Google Shape;536;p53"/>
          <p:cNvSpPr txBox="1"/>
          <p:nvPr/>
        </p:nvSpPr>
        <p:spPr>
          <a:xfrm>
            <a:off x="6673198" y="2117736"/>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Open Sans"/>
                <a:ea typeface="Open Sans"/>
                <a:cs typeface="Open Sans"/>
                <a:sym typeface="Open Sans"/>
              </a:rPr>
              <a:t>Implementation Contract</a:t>
            </a:r>
            <a:endParaRPr sz="1200" b="1">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UUPS Proxies</a:t>
            </a:r>
            <a:endParaRPr/>
          </a:p>
        </p:txBody>
      </p:sp>
      <p:pic>
        <p:nvPicPr>
          <p:cNvPr id="542" name="Google Shape;542;p54"/>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543" name="Google Shape;543;p54"/>
          <p:cNvPicPr preferRelativeResize="0"/>
          <p:nvPr/>
        </p:nvPicPr>
        <p:blipFill>
          <a:blip r:embed="rId4">
            <a:alphaModFix/>
          </a:blip>
          <a:stretch>
            <a:fillRect/>
          </a:stretch>
        </p:blipFill>
        <p:spPr>
          <a:xfrm>
            <a:off x="2895787" y="2010250"/>
            <a:ext cx="762525" cy="762525"/>
          </a:xfrm>
          <a:prstGeom prst="rect">
            <a:avLst/>
          </a:prstGeom>
          <a:noFill/>
          <a:ln>
            <a:noFill/>
          </a:ln>
        </p:spPr>
      </p:pic>
      <p:sp>
        <p:nvSpPr>
          <p:cNvPr id="544" name="Google Shape;544;p54"/>
          <p:cNvSpPr txBox="1"/>
          <p:nvPr/>
        </p:nvSpPr>
        <p:spPr>
          <a:xfrm>
            <a:off x="2835162" y="1361361"/>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545" name="Google Shape;545;p54"/>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546" name="Google Shape;546;p54"/>
          <p:cNvCxnSpPr/>
          <p:nvPr/>
        </p:nvCxnSpPr>
        <p:spPr>
          <a:xfrm>
            <a:off x="874860" y="2969222"/>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547" name="Google Shape;547;p54"/>
          <p:cNvSpPr txBox="1"/>
          <p:nvPr/>
        </p:nvSpPr>
        <p:spPr>
          <a:xfrm>
            <a:off x="87485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548" name="Google Shape;548;p54"/>
          <p:cNvCxnSpPr/>
          <p:nvPr/>
        </p:nvCxnSpPr>
        <p:spPr>
          <a:xfrm>
            <a:off x="5110473" y="2976542"/>
            <a:ext cx="989100" cy="9600"/>
          </a:xfrm>
          <a:prstGeom prst="straightConnector1">
            <a:avLst/>
          </a:prstGeom>
          <a:noFill/>
          <a:ln w="9525" cap="flat" cmpd="sng">
            <a:solidFill>
              <a:schemeClr val="dk1"/>
            </a:solidFill>
            <a:prstDash val="solid"/>
            <a:round/>
            <a:headEnd type="none" w="med" len="med"/>
            <a:tailEnd type="triangle" w="med" len="med"/>
          </a:ln>
        </p:spPr>
      </p:cxnSp>
      <p:sp>
        <p:nvSpPr>
          <p:cNvPr id="549" name="Google Shape;549;p54"/>
          <p:cNvSpPr/>
          <p:nvPr/>
        </p:nvSpPr>
        <p:spPr>
          <a:xfrm>
            <a:off x="2218000" y="2969222"/>
            <a:ext cx="2576425" cy="1376750"/>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0000FF"/>
                </a:solidFill>
              </a:rPr>
              <a:t>address</a:t>
            </a:r>
            <a:r>
              <a:rPr lang="en" sz="1100">
                <a:solidFill>
                  <a:schemeClr val="dk1"/>
                </a:solidFill>
              </a:rPr>
              <a:t> imp;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p>
        </p:txBody>
      </p:sp>
      <p:pic>
        <p:nvPicPr>
          <p:cNvPr id="550" name="Google Shape;550;p54"/>
          <p:cNvPicPr preferRelativeResize="0"/>
          <p:nvPr/>
        </p:nvPicPr>
        <p:blipFill>
          <a:blip r:embed="rId4">
            <a:alphaModFix/>
          </a:blip>
          <a:stretch>
            <a:fillRect/>
          </a:stretch>
        </p:blipFill>
        <p:spPr>
          <a:xfrm>
            <a:off x="6620075" y="2758306"/>
            <a:ext cx="762525" cy="762525"/>
          </a:xfrm>
          <a:prstGeom prst="rect">
            <a:avLst/>
          </a:prstGeom>
          <a:noFill/>
          <a:ln>
            <a:noFill/>
          </a:ln>
        </p:spPr>
      </p:pic>
      <p:sp>
        <p:nvSpPr>
          <p:cNvPr id="551" name="Google Shape;551;p54"/>
          <p:cNvSpPr txBox="1"/>
          <p:nvPr/>
        </p:nvSpPr>
        <p:spPr>
          <a:xfrm>
            <a:off x="6005798" y="2126042"/>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Open Sans"/>
                <a:ea typeface="Open Sans"/>
                <a:cs typeface="Open Sans"/>
                <a:sym typeface="Open Sans"/>
              </a:rPr>
              <a:t>Implementation Contract</a:t>
            </a:r>
            <a:endParaRPr sz="1200" b="1">
              <a:latin typeface="Open Sans"/>
              <a:ea typeface="Open Sans"/>
              <a:cs typeface="Open Sans"/>
              <a:sym typeface="Open Sans"/>
            </a:endParaRPr>
          </a:p>
        </p:txBody>
      </p:sp>
      <p:sp>
        <p:nvSpPr>
          <p:cNvPr id="552" name="Google Shape;552;p54"/>
          <p:cNvSpPr/>
          <p:nvPr/>
        </p:nvSpPr>
        <p:spPr>
          <a:xfrm>
            <a:off x="5852500" y="3508417"/>
            <a:ext cx="2369050" cy="1073250"/>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0000FF"/>
                </a:solidFill>
              </a:rPr>
              <a:t>address</a:t>
            </a:r>
            <a:r>
              <a:rPr lang="en" sz="1100">
                <a:solidFill>
                  <a:schemeClr val="dk1"/>
                </a:solidFill>
              </a:rPr>
              <a:t> imp;</a:t>
            </a:r>
            <a:endParaRPr sz="1100">
              <a:solidFill>
                <a:srgbClr val="0000FF"/>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None/>
            </a:pPr>
            <a:r>
              <a:rPr lang="en" sz="1100">
                <a:solidFill>
                  <a:schemeClr val="dk1"/>
                </a:solidFill>
              </a:rPr>
              <a:t>}</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5"/>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Measurement Study</a:t>
            </a:r>
            <a:endParaRPr/>
          </a:p>
        </p:txBody>
      </p:sp>
      <p:sp>
        <p:nvSpPr>
          <p:cNvPr id="558" name="Google Shape;558;p55"/>
          <p:cNvSpPr txBox="1">
            <a:spLocks noGrp="1"/>
          </p:cNvSpPr>
          <p:nvPr>
            <p:ph type="body" idx="1"/>
          </p:nvPr>
        </p:nvSpPr>
        <p:spPr>
          <a:xfrm>
            <a:off x="-820300" y="2276167"/>
            <a:ext cx="8520600" cy="3726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9144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559" name="Google Shape;559;p55"/>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560" name="Google Shape;560;p55"/>
          <p:cNvSpPr/>
          <p:nvPr/>
        </p:nvSpPr>
        <p:spPr>
          <a:xfrm>
            <a:off x="1868375" y="2635333"/>
            <a:ext cx="8793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txBox="1"/>
          <p:nvPr/>
        </p:nvSpPr>
        <p:spPr>
          <a:xfrm>
            <a:off x="199375" y="2515500"/>
            <a:ext cx="1472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Data of Transactions for 1 year</a:t>
            </a:r>
            <a:endParaRPr b="1">
              <a:latin typeface="Open Sans"/>
              <a:ea typeface="Open Sans"/>
              <a:cs typeface="Open Sans"/>
              <a:sym typeface="Open Sans"/>
            </a:endParaRPr>
          </a:p>
        </p:txBody>
      </p:sp>
      <p:sp>
        <p:nvSpPr>
          <p:cNvPr id="562" name="Google Shape;562;p55"/>
          <p:cNvSpPr txBox="1"/>
          <p:nvPr/>
        </p:nvSpPr>
        <p:spPr>
          <a:xfrm>
            <a:off x="2943975" y="2466639"/>
            <a:ext cx="13863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Need to access to a full Archival Node</a:t>
            </a:r>
            <a:endParaRPr b="1">
              <a:latin typeface="Open Sans"/>
              <a:ea typeface="Open Sans"/>
              <a:cs typeface="Open Sans"/>
              <a:sym typeface="Open Sans"/>
            </a:endParaRPr>
          </a:p>
        </p:txBody>
      </p:sp>
      <p:sp>
        <p:nvSpPr>
          <p:cNvPr id="563" name="Google Shape;563;p55"/>
          <p:cNvSpPr/>
          <p:nvPr/>
        </p:nvSpPr>
        <p:spPr>
          <a:xfrm>
            <a:off x="4394700" y="2635333"/>
            <a:ext cx="8793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txBox="1"/>
          <p:nvPr/>
        </p:nvSpPr>
        <p:spPr>
          <a:xfrm>
            <a:off x="5569200" y="2276167"/>
            <a:ext cx="1386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Request to replay transactions inside each block </a:t>
            </a:r>
            <a:endParaRPr b="1">
              <a:latin typeface="Open Sans"/>
              <a:ea typeface="Open Sans"/>
              <a:cs typeface="Open Sans"/>
              <a:sym typeface="Open Sans"/>
            </a:endParaRPr>
          </a:p>
        </p:txBody>
      </p:sp>
      <p:sp>
        <p:nvSpPr>
          <p:cNvPr id="565" name="Google Shape;565;p55"/>
          <p:cNvSpPr/>
          <p:nvPr/>
        </p:nvSpPr>
        <p:spPr>
          <a:xfrm>
            <a:off x="6955500" y="2635333"/>
            <a:ext cx="879300" cy="6840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txBox="1"/>
          <p:nvPr/>
        </p:nvSpPr>
        <p:spPr>
          <a:xfrm>
            <a:off x="7884300" y="2686667"/>
            <a:ext cx="108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Open Sans"/>
                <a:ea typeface="Open Sans"/>
                <a:cs typeface="Open Sans"/>
                <a:sym typeface="Open Sans"/>
              </a:rPr>
              <a:t>Transaction</a:t>
            </a:r>
            <a:br>
              <a:rPr lang="en" sz="1100" b="1">
                <a:latin typeface="Open Sans"/>
                <a:ea typeface="Open Sans"/>
                <a:cs typeface="Open Sans"/>
                <a:sym typeface="Open Sans"/>
              </a:rPr>
            </a:br>
            <a:r>
              <a:rPr lang="en" sz="1100" b="1">
                <a:latin typeface="Open Sans"/>
                <a:ea typeface="Open Sans"/>
                <a:cs typeface="Open Sans"/>
                <a:sym typeface="Open Sans"/>
              </a:rPr>
              <a:t>Traces</a:t>
            </a:r>
            <a:endParaRPr sz="1100" b="1">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6"/>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Measurement Study</a:t>
            </a:r>
            <a:endParaRPr/>
          </a:p>
        </p:txBody>
      </p:sp>
      <p:pic>
        <p:nvPicPr>
          <p:cNvPr id="572" name="Google Shape;572;p56"/>
          <p:cNvPicPr preferRelativeResize="0"/>
          <p:nvPr/>
        </p:nvPicPr>
        <p:blipFill>
          <a:blip r:embed="rId3">
            <a:alphaModFix/>
          </a:blip>
          <a:stretch>
            <a:fillRect/>
          </a:stretch>
        </p:blipFill>
        <p:spPr>
          <a:xfrm>
            <a:off x="391000" y="2228514"/>
            <a:ext cx="998875" cy="998875"/>
          </a:xfrm>
          <a:prstGeom prst="rect">
            <a:avLst/>
          </a:prstGeom>
          <a:noFill/>
          <a:ln>
            <a:noFill/>
          </a:ln>
        </p:spPr>
      </p:pic>
      <p:sp>
        <p:nvSpPr>
          <p:cNvPr id="573" name="Google Shape;573;p56"/>
          <p:cNvSpPr/>
          <p:nvPr/>
        </p:nvSpPr>
        <p:spPr>
          <a:xfrm>
            <a:off x="1520725" y="2392597"/>
            <a:ext cx="1340700" cy="7818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6"/>
          <p:cNvSpPr txBox="1"/>
          <p:nvPr/>
        </p:nvSpPr>
        <p:spPr>
          <a:xfrm>
            <a:off x="5720475" y="2408000"/>
            <a:ext cx="199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Same input with previous sub-trace?</a:t>
            </a:r>
            <a:endParaRPr>
              <a:latin typeface="Open Sans"/>
              <a:ea typeface="Open Sans"/>
              <a:cs typeface="Open Sans"/>
              <a:sym typeface="Open Sans"/>
            </a:endParaRPr>
          </a:p>
        </p:txBody>
      </p:sp>
      <p:sp>
        <p:nvSpPr>
          <p:cNvPr id="575" name="Google Shape;575;p56"/>
          <p:cNvSpPr/>
          <p:nvPr/>
        </p:nvSpPr>
        <p:spPr>
          <a:xfrm>
            <a:off x="4054675" y="2359153"/>
            <a:ext cx="1606200" cy="7818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DelegateCall??</a:t>
            </a:r>
            <a:endParaRPr/>
          </a:p>
        </p:txBody>
      </p:sp>
      <p:pic>
        <p:nvPicPr>
          <p:cNvPr id="576" name="Google Shape;576;p56"/>
          <p:cNvPicPr preferRelativeResize="0"/>
          <p:nvPr/>
        </p:nvPicPr>
        <p:blipFill>
          <a:blip r:embed="rId4">
            <a:alphaModFix/>
          </a:blip>
          <a:stretch>
            <a:fillRect/>
          </a:stretch>
        </p:blipFill>
        <p:spPr>
          <a:xfrm>
            <a:off x="8004159" y="2088250"/>
            <a:ext cx="722167" cy="831300"/>
          </a:xfrm>
          <a:prstGeom prst="rect">
            <a:avLst/>
          </a:prstGeom>
          <a:noFill/>
          <a:ln>
            <a:noFill/>
          </a:ln>
        </p:spPr>
      </p:pic>
      <p:sp>
        <p:nvSpPr>
          <p:cNvPr id="577" name="Google Shape;577;p56"/>
          <p:cNvSpPr txBox="1"/>
          <p:nvPr/>
        </p:nvSpPr>
        <p:spPr>
          <a:xfrm>
            <a:off x="7908521" y="3174278"/>
            <a:ext cx="72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Proxy</a:t>
            </a:r>
            <a:endParaRPr>
              <a:latin typeface="Open Sans"/>
              <a:ea typeface="Open Sans"/>
              <a:cs typeface="Open Sans"/>
              <a:sym typeface="Open Sans"/>
            </a:endParaRPr>
          </a:p>
        </p:txBody>
      </p:sp>
      <p:pic>
        <p:nvPicPr>
          <p:cNvPr id="578" name="Google Shape;578;p56"/>
          <p:cNvPicPr preferRelativeResize="0"/>
          <p:nvPr/>
        </p:nvPicPr>
        <p:blipFill>
          <a:blip r:embed="rId3">
            <a:alphaModFix/>
          </a:blip>
          <a:stretch>
            <a:fillRect/>
          </a:stretch>
        </p:blipFill>
        <p:spPr>
          <a:xfrm>
            <a:off x="3344835" y="1535480"/>
            <a:ext cx="400190" cy="400200"/>
          </a:xfrm>
          <a:prstGeom prst="rect">
            <a:avLst/>
          </a:prstGeom>
          <a:noFill/>
          <a:ln>
            <a:noFill/>
          </a:ln>
        </p:spPr>
      </p:pic>
      <p:sp>
        <p:nvSpPr>
          <p:cNvPr id="579" name="Google Shape;579;p56"/>
          <p:cNvSpPr txBox="1"/>
          <p:nvPr/>
        </p:nvSpPr>
        <p:spPr>
          <a:xfrm>
            <a:off x="249788" y="3338389"/>
            <a:ext cx="128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Transaction Traces</a:t>
            </a:r>
            <a:endParaRPr>
              <a:latin typeface="Open Sans"/>
              <a:ea typeface="Open Sans"/>
              <a:cs typeface="Open Sans"/>
              <a:sym typeface="Open Sans"/>
            </a:endParaRPr>
          </a:p>
        </p:txBody>
      </p:sp>
      <p:sp>
        <p:nvSpPr>
          <p:cNvPr id="580" name="Google Shape;580;p56"/>
          <p:cNvSpPr txBox="1"/>
          <p:nvPr/>
        </p:nvSpPr>
        <p:spPr>
          <a:xfrm>
            <a:off x="3055677" y="1961528"/>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pic>
        <p:nvPicPr>
          <p:cNvPr id="581" name="Google Shape;581;p56"/>
          <p:cNvPicPr preferRelativeResize="0"/>
          <p:nvPr/>
        </p:nvPicPr>
        <p:blipFill>
          <a:blip r:embed="rId3">
            <a:alphaModFix/>
          </a:blip>
          <a:stretch>
            <a:fillRect/>
          </a:stretch>
        </p:blipFill>
        <p:spPr>
          <a:xfrm>
            <a:off x="3344835" y="2456314"/>
            <a:ext cx="400190" cy="400200"/>
          </a:xfrm>
          <a:prstGeom prst="rect">
            <a:avLst/>
          </a:prstGeom>
          <a:noFill/>
          <a:ln>
            <a:noFill/>
          </a:ln>
        </p:spPr>
      </p:pic>
      <p:sp>
        <p:nvSpPr>
          <p:cNvPr id="582" name="Google Shape;582;p56"/>
          <p:cNvSpPr txBox="1"/>
          <p:nvPr/>
        </p:nvSpPr>
        <p:spPr>
          <a:xfrm>
            <a:off x="3055677" y="2882361"/>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pic>
        <p:nvPicPr>
          <p:cNvPr id="583" name="Google Shape;583;p56"/>
          <p:cNvPicPr preferRelativeResize="0"/>
          <p:nvPr/>
        </p:nvPicPr>
        <p:blipFill>
          <a:blip r:embed="rId3">
            <a:alphaModFix/>
          </a:blip>
          <a:stretch>
            <a:fillRect/>
          </a:stretch>
        </p:blipFill>
        <p:spPr>
          <a:xfrm>
            <a:off x="3344835" y="3377147"/>
            <a:ext cx="400190" cy="400200"/>
          </a:xfrm>
          <a:prstGeom prst="rect">
            <a:avLst/>
          </a:prstGeom>
          <a:noFill/>
          <a:ln>
            <a:noFill/>
          </a:ln>
        </p:spPr>
      </p:pic>
      <p:sp>
        <p:nvSpPr>
          <p:cNvPr id="584" name="Google Shape;584;p56"/>
          <p:cNvSpPr txBox="1"/>
          <p:nvPr/>
        </p:nvSpPr>
        <p:spPr>
          <a:xfrm>
            <a:off x="3055677" y="3803194"/>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7"/>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Measurement Study</a:t>
            </a:r>
            <a:endParaRPr/>
          </a:p>
        </p:txBody>
      </p:sp>
      <p:pic>
        <p:nvPicPr>
          <p:cNvPr id="590" name="Google Shape;590;p57"/>
          <p:cNvPicPr preferRelativeResize="0"/>
          <p:nvPr/>
        </p:nvPicPr>
        <p:blipFill>
          <a:blip r:embed="rId3">
            <a:alphaModFix/>
          </a:blip>
          <a:stretch>
            <a:fillRect/>
          </a:stretch>
        </p:blipFill>
        <p:spPr>
          <a:xfrm>
            <a:off x="391000" y="2228514"/>
            <a:ext cx="998875" cy="998875"/>
          </a:xfrm>
          <a:prstGeom prst="rect">
            <a:avLst/>
          </a:prstGeom>
          <a:noFill/>
          <a:ln>
            <a:noFill/>
          </a:ln>
        </p:spPr>
      </p:pic>
      <p:sp>
        <p:nvSpPr>
          <p:cNvPr id="591" name="Google Shape;591;p57"/>
          <p:cNvSpPr/>
          <p:nvPr/>
        </p:nvSpPr>
        <p:spPr>
          <a:xfrm>
            <a:off x="1520725" y="2392597"/>
            <a:ext cx="1340700" cy="7818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7"/>
          <p:cNvSpPr txBox="1"/>
          <p:nvPr/>
        </p:nvSpPr>
        <p:spPr>
          <a:xfrm>
            <a:off x="5720475" y="2408000"/>
            <a:ext cx="199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Same input with previous sub-trace?</a:t>
            </a:r>
            <a:endParaRPr>
              <a:latin typeface="Open Sans"/>
              <a:ea typeface="Open Sans"/>
              <a:cs typeface="Open Sans"/>
              <a:sym typeface="Open Sans"/>
            </a:endParaRPr>
          </a:p>
        </p:txBody>
      </p:sp>
      <p:sp>
        <p:nvSpPr>
          <p:cNvPr id="593" name="Google Shape;593;p57"/>
          <p:cNvSpPr/>
          <p:nvPr/>
        </p:nvSpPr>
        <p:spPr>
          <a:xfrm>
            <a:off x="4054675" y="2359153"/>
            <a:ext cx="1606200" cy="781800"/>
          </a:xfrm>
          <a:prstGeom prst="right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DelegateCall??</a:t>
            </a:r>
            <a:endParaRPr/>
          </a:p>
        </p:txBody>
      </p:sp>
      <p:pic>
        <p:nvPicPr>
          <p:cNvPr id="594" name="Google Shape;594;p57"/>
          <p:cNvPicPr preferRelativeResize="0"/>
          <p:nvPr/>
        </p:nvPicPr>
        <p:blipFill>
          <a:blip r:embed="rId4">
            <a:alphaModFix/>
          </a:blip>
          <a:stretch>
            <a:fillRect/>
          </a:stretch>
        </p:blipFill>
        <p:spPr>
          <a:xfrm>
            <a:off x="8004159" y="2088250"/>
            <a:ext cx="722167" cy="831300"/>
          </a:xfrm>
          <a:prstGeom prst="rect">
            <a:avLst/>
          </a:prstGeom>
          <a:noFill/>
          <a:ln>
            <a:noFill/>
          </a:ln>
        </p:spPr>
      </p:pic>
      <p:sp>
        <p:nvSpPr>
          <p:cNvPr id="595" name="Google Shape;595;p57"/>
          <p:cNvSpPr txBox="1"/>
          <p:nvPr/>
        </p:nvSpPr>
        <p:spPr>
          <a:xfrm>
            <a:off x="7908521" y="3174278"/>
            <a:ext cx="722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Proxy</a:t>
            </a:r>
            <a:endParaRPr>
              <a:latin typeface="Open Sans"/>
              <a:ea typeface="Open Sans"/>
              <a:cs typeface="Open Sans"/>
              <a:sym typeface="Open Sans"/>
            </a:endParaRPr>
          </a:p>
        </p:txBody>
      </p:sp>
      <p:pic>
        <p:nvPicPr>
          <p:cNvPr id="596" name="Google Shape;596;p57"/>
          <p:cNvPicPr preferRelativeResize="0"/>
          <p:nvPr/>
        </p:nvPicPr>
        <p:blipFill>
          <a:blip r:embed="rId3">
            <a:alphaModFix/>
          </a:blip>
          <a:stretch>
            <a:fillRect/>
          </a:stretch>
        </p:blipFill>
        <p:spPr>
          <a:xfrm>
            <a:off x="3344835" y="1535480"/>
            <a:ext cx="400190" cy="400200"/>
          </a:xfrm>
          <a:prstGeom prst="rect">
            <a:avLst/>
          </a:prstGeom>
          <a:noFill/>
          <a:ln>
            <a:noFill/>
          </a:ln>
        </p:spPr>
      </p:pic>
      <p:sp>
        <p:nvSpPr>
          <p:cNvPr id="597" name="Google Shape;597;p57"/>
          <p:cNvSpPr txBox="1"/>
          <p:nvPr/>
        </p:nvSpPr>
        <p:spPr>
          <a:xfrm>
            <a:off x="249788" y="3338389"/>
            <a:ext cx="128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Transaction Traces</a:t>
            </a:r>
            <a:endParaRPr>
              <a:latin typeface="Open Sans"/>
              <a:ea typeface="Open Sans"/>
              <a:cs typeface="Open Sans"/>
              <a:sym typeface="Open Sans"/>
            </a:endParaRPr>
          </a:p>
        </p:txBody>
      </p:sp>
      <p:sp>
        <p:nvSpPr>
          <p:cNvPr id="598" name="Google Shape;598;p57"/>
          <p:cNvSpPr txBox="1"/>
          <p:nvPr/>
        </p:nvSpPr>
        <p:spPr>
          <a:xfrm>
            <a:off x="3055677" y="1961528"/>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pic>
        <p:nvPicPr>
          <p:cNvPr id="599" name="Google Shape;599;p57"/>
          <p:cNvPicPr preferRelativeResize="0"/>
          <p:nvPr/>
        </p:nvPicPr>
        <p:blipFill>
          <a:blip r:embed="rId3">
            <a:alphaModFix/>
          </a:blip>
          <a:stretch>
            <a:fillRect/>
          </a:stretch>
        </p:blipFill>
        <p:spPr>
          <a:xfrm>
            <a:off x="3344835" y="2456314"/>
            <a:ext cx="400190" cy="400200"/>
          </a:xfrm>
          <a:prstGeom prst="rect">
            <a:avLst/>
          </a:prstGeom>
          <a:noFill/>
          <a:ln>
            <a:noFill/>
          </a:ln>
        </p:spPr>
      </p:pic>
      <p:sp>
        <p:nvSpPr>
          <p:cNvPr id="600" name="Google Shape;600;p57"/>
          <p:cNvSpPr txBox="1"/>
          <p:nvPr/>
        </p:nvSpPr>
        <p:spPr>
          <a:xfrm>
            <a:off x="3055677" y="2882361"/>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pic>
        <p:nvPicPr>
          <p:cNvPr id="601" name="Google Shape;601;p57"/>
          <p:cNvPicPr preferRelativeResize="0"/>
          <p:nvPr/>
        </p:nvPicPr>
        <p:blipFill>
          <a:blip r:embed="rId3">
            <a:alphaModFix/>
          </a:blip>
          <a:stretch>
            <a:fillRect/>
          </a:stretch>
        </p:blipFill>
        <p:spPr>
          <a:xfrm>
            <a:off x="3344835" y="3377147"/>
            <a:ext cx="400190" cy="400200"/>
          </a:xfrm>
          <a:prstGeom prst="rect">
            <a:avLst/>
          </a:prstGeom>
          <a:noFill/>
          <a:ln>
            <a:noFill/>
          </a:ln>
        </p:spPr>
      </p:pic>
      <p:sp>
        <p:nvSpPr>
          <p:cNvPr id="602" name="Google Shape;602;p57"/>
          <p:cNvSpPr txBox="1"/>
          <p:nvPr/>
        </p:nvSpPr>
        <p:spPr>
          <a:xfrm>
            <a:off x="3055677" y="3803194"/>
            <a:ext cx="99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Sub-traces</a:t>
            </a:r>
            <a:endParaRPr sz="1000">
              <a:latin typeface="Open Sans"/>
              <a:ea typeface="Open Sans"/>
              <a:cs typeface="Open Sans"/>
              <a:sym typeface="Open Sans"/>
            </a:endParaRPr>
          </a:p>
        </p:txBody>
      </p:sp>
      <p:cxnSp>
        <p:nvCxnSpPr>
          <p:cNvPr id="603" name="Google Shape;603;p57"/>
          <p:cNvCxnSpPr>
            <a:stCxn id="595" idx="2"/>
            <a:endCxn id="604" idx="0"/>
          </p:cNvCxnSpPr>
          <p:nvPr/>
        </p:nvCxnSpPr>
        <p:spPr>
          <a:xfrm flipH="1">
            <a:off x="7491671" y="3574478"/>
            <a:ext cx="777900" cy="1006200"/>
          </a:xfrm>
          <a:prstGeom prst="straightConnector1">
            <a:avLst/>
          </a:prstGeom>
          <a:noFill/>
          <a:ln w="28575" cap="flat" cmpd="sng">
            <a:solidFill>
              <a:srgbClr val="FF0000"/>
            </a:solidFill>
            <a:prstDash val="solid"/>
            <a:round/>
            <a:headEnd type="none" w="med" len="med"/>
            <a:tailEnd type="triangle" w="med" len="med"/>
          </a:ln>
        </p:spPr>
      </p:cxnSp>
      <p:sp>
        <p:nvSpPr>
          <p:cNvPr id="604" name="Google Shape;604;p57"/>
          <p:cNvSpPr txBox="1"/>
          <p:nvPr/>
        </p:nvSpPr>
        <p:spPr>
          <a:xfrm>
            <a:off x="6688675" y="4580667"/>
            <a:ext cx="160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Upgradeable?!</a:t>
            </a:r>
            <a:endParaRPr b="1">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Delegate proxy</a:t>
            </a:r>
            <a:endParaRPr/>
          </a:p>
        </p:txBody>
      </p:sp>
      <p:pic>
        <p:nvPicPr>
          <p:cNvPr id="610" name="Google Shape;610;p5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611" name="Google Shape;611;p58"/>
          <p:cNvPicPr preferRelativeResize="0"/>
          <p:nvPr/>
        </p:nvPicPr>
        <p:blipFill>
          <a:blip r:embed="rId4">
            <a:alphaModFix/>
          </a:blip>
          <a:stretch>
            <a:fillRect/>
          </a:stretch>
        </p:blipFill>
        <p:spPr>
          <a:xfrm>
            <a:off x="2895800" y="2010236"/>
            <a:ext cx="762525" cy="762525"/>
          </a:xfrm>
          <a:prstGeom prst="rect">
            <a:avLst/>
          </a:prstGeom>
          <a:noFill/>
          <a:ln>
            <a:noFill/>
          </a:ln>
        </p:spPr>
      </p:pic>
      <p:sp>
        <p:nvSpPr>
          <p:cNvPr id="612" name="Google Shape;612;p58"/>
          <p:cNvSpPr txBox="1"/>
          <p:nvPr/>
        </p:nvSpPr>
        <p:spPr>
          <a:xfrm>
            <a:off x="2835162" y="1361361"/>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613" name="Google Shape;613;p58"/>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614" name="Google Shape;614;p58"/>
          <p:cNvCxnSpPr/>
          <p:nvPr/>
        </p:nvCxnSpPr>
        <p:spPr>
          <a:xfrm>
            <a:off x="874860" y="2969222"/>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615" name="Google Shape;615;p58"/>
          <p:cNvSpPr txBox="1"/>
          <p:nvPr/>
        </p:nvSpPr>
        <p:spPr>
          <a:xfrm>
            <a:off x="87485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sp>
        <p:nvSpPr>
          <p:cNvPr id="616" name="Google Shape;616;p58"/>
          <p:cNvSpPr/>
          <p:nvPr/>
        </p:nvSpPr>
        <p:spPr>
          <a:xfrm>
            <a:off x="2182425" y="2857500"/>
            <a:ext cx="2576425" cy="2096167"/>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0000FF"/>
                </a:solidFill>
              </a:rPr>
              <a:t>address</a:t>
            </a:r>
            <a:r>
              <a:rPr lang="en" sz="1100">
                <a:solidFill>
                  <a:schemeClr val="dk1"/>
                </a:solidFill>
              </a:rPr>
              <a:t> imp;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p>
        </p:txBody>
      </p:sp>
      <p:sp>
        <p:nvSpPr>
          <p:cNvPr id="617" name="Google Shape;617;p58"/>
          <p:cNvSpPr/>
          <p:nvPr/>
        </p:nvSpPr>
        <p:spPr>
          <a:xfrm>
            <a:off x="2505800" y="3260472"/>
            <a:ext cx="1813200" cy="615600"/>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58"/>
          <p:cNvCxnSpPr/>
          <p:nvPr/>
        </p:nvCxnSpPr>
        <p:spPr>
          <a:xfrm>
            <a:off x="4318998" y="3563458"/>
            <a:ext cx="989100" cy="9600"/>
          </a:xfrm>
          <a:prstGeom prst="straightConnector1">
            <a:avLst/>
          </a:prstGeom>
          <a:noFill/>
          <a:ln w="9525" cap="flat" cmpd="sng">
            <a:solidFill>
              <a:schemeClr val="dk1"/>
            </a:solidFill>
            <a:prstDash val="solid"/>
            <a:round/>
            <a:headEnd type="none" w="med" len="med"/>
            <a:tailEnd type="triangle" w="med" len="med"/>
          </a:ln>
        </p:spPr>
      </p:cxnSp>
      <p:sp>
        <p:nvSpPr>
          <p:cNvPr id="619" name="Google Shape;619;p58"/>
          <p:cNvSpPr txBox="1"/>
          <p:nvPr/>
        </p:nvSpPr>
        <p:spPr>
          <a:xfrm>
            <a:off x="5407300" y="3226306"/>
            <a:ext cx="147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Can we change Imp address?</a:t>
            </a:r>
            <a:endParaRPr>
              <a:latin typeface="Open Sans"/>
              <a:ea typeface="Open Sans"/>
              <a:cs typeface="Open Sans"/>
              <a:sym typeface="Open Sans"/>
            </a:endParaRPr>
          </a:p>
        </p:txBody>
      </p:sp>
      <p:cxnSp>
        <p:nvCxnSpPr>
          <p:cNvPr id="620" name="Google Shape;620;p58"/>
          <p:cNvCxnSpPr>
            <a:stCxn id="619" idx="3"/>
          </p:cNvCxnSpPr>
          <p:nvPr/>
        </p:nvCxnSpPr>
        <p:spPr>
          <a:xfrm rot="10800000" flipH="1">
            <a:off x="6880000" y="2908906"/>
            <a:ext cx="769200" cy="625200"/>
          </a:xfrm>
          <a:prstGeom prst="straightConnector1">
            <a:avLst/>
          </a:prstGeom>
          <a:noFill/>
          <a:ln w="9525" cap="flat" cmpd="sng">
            <a:solidFill>
              <a:schemeClr val="dk2"/>
            </a:solidFill>
            <a:prstDash val="solid"/>
            <a:round/>
            <a:headEnd type="none" w="med" len="med"/>
            <a:tailEnd type="triangle" w="med" len="med"/>
          </a:ln>
        </p:spPr>
      </p:cxnSp>
      <p:cxnSp>
        <p:nvCxnSpPr>
          <p:cNvPr id="621" name="Google Shape;621;p58"/>
          <p:cNvCxnSpPr>
            <a:stCxn id="619" idx="3"/>
          </p:cNvCxnSpPr>
          <p:nvPr/>
        </p:nvCxnSpPr>
        <p:spPr>
          <a:xfrm>
            <a:off x="6880000" y="3534106"/>
            <a:ext cx="791400" cy="510300"/>
          </a:xfrm>
          <a:prstGeom prst="straightConnector1">
            <a:avLst/>
          </a:prstGeom>
          <a:noFill/>
          <a:ln w="9525" cap="flat" cmpd="sng">
            <a:solidFill>
              <a:schemeClr val="dk2"/>
            </a:solidFill>
            <a:prstDash val="solid"/>
            <a:round/>
            <a:headEnd type="none" w="med" len="med"/>
            <a:tailEnd type="triangle" w="med" len="med"/>
          </a:ln>
        </p:spPr>
      </p:cxnSp>
      <p:sp>
        <p:nvSpPr>
          <p:cNvPr id="622" name="Google Shape;622;p58"/>
          <p:cNvSpPr txBox="1"/>
          <p:nvPr/>
        </p:nvSpPr>
        <p:spPr>
          <a:xfrm>
            <a:off x="7671400" y="2796444"/>
            <a:ext cx="131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Upgradeable</a:t>
            </a:r>
            <a:endParaRPr>
              <a:latin typeface="Open Sans"/>
              <a:ea typeface="Open Sans"/>
              <a:cs typeface="Open Sans"/>
              <a:sym typeface="Open Sans"/>
            </a:endParaRPr>
          </a:p>
        </p:txBody>
      </p:sp>
      <p:sp>
        <p:nvSpPr>
          <p:cNvPr id="623" name="Google Shape;623;p58"/>
          <p:cNvSpPr txBox="1"/>
          <p:nvPr/>
        </p:nvSpPr>
        <p:spPr>
          <a:xfrm>
            <a:off x="7780000" y="3823639"/>
            <a:ext cx="120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Forwarder</a:t>
            </a:r>
            <a:endParaRPr>
              <a:latin typeface="Open Sans"/>
              <a:ea typeface="Open Sans"/>
              <a:cs typeface="Open Sans"/>
              <a:sym typeface="Open Sans"/>
            </a:endParaRPr>
          </a:p>
        </p:txBody>
      </p:sp>
      <p:sp>
        <p:nvSpPr>
          <p:cNvPr id="624" name="Google Shape;624;p58"/>
          <p:cNvSpPr txBox="1"/>
          <p:nvPr/>
        </p:nvSpPr>
        <p:spPr>
          <a:xfrm rot="-2139534">
            <a:off x="6811213" y="2767426"/>
            <a:ext cx="511014" cy="4020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Yes</a:t>
            </a:r>
            <a:endParaRPr>
              <a:latin typeface="Open Sans"/>
              <a:ea typeface="Open Sans"/>
              <a:cs typeface="Open Sans"/>
              <a:sym typeface="Open Sans"/>
            </a:endParaRPr>
          </a:p>
        </p:txBody>
      </p:sp>
      <p:sp>
        <p:nvSpPr>
          <p:cNvPr id="625" name="Google Shape;625;p58"/>
          <p:cNvSpPr txBox="1"/>
          <p:nvPr/>
        </p:nvSpPr>
        <p:spPr>
          <a:xfrm rot="2370623">
            <a:off x="6824511" y="3871666"/>
            <a:ext cx="514446" cy="4022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No</a:t>
            </a:r>
            <a:endParaRPr>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9"/>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Measurement Study</a:t>
            </a:r>
            <a:endParaRPr/>
          </a:p>
        </p:txBody>
      </p:sp>
      <p:pic>
        <p:nvPicPr>
          <p:cNvPr id="631" name="Google Shape;631;p59"/>
          <p:cNvPicPr preferRelativeResize="0"/>
          <p:nvPr/>
        </p:nvPicPr>
        <p:blipFill>
          <a:blip r:embed="rId3">
            <a:alphaModFix/>
          </a:blip>
          <a:stretch>
            <a:fillRect/>
          </a:stretch>
        </p:blipFill>
        <p:spPr>
          <a:xfrm>
            <a:off x="311700" y="1740694"/>
            <a:ext cx="831300" cy="831300"/>
          </a:xfrm>
          <a:prstGeom prst="rect">
            <a:avLst/>
          </a:prstGeom>
          <a:noFill/>
          <a:ln>
            <a:noFill/>
          </a:ln>
        </p:spPr>
      </p:pic>
      <p:cxnSp>
        <p:nvCxnSpPr>
          <p:cNvPr id="632" name="Google Shape;632;p59"/>
          <p:cNvCxnSpPr>
            <a:stCxn id="631" idx="3"/>
          </p:cNvCxnSpPr>
          <p:nvPr/>
        </p:nvCxnSpPr>
        <p:spPr>
          <a:xfrm>
            <a:off x="1143000" y="2156344"/>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33" name="Google Shape;633;p59"/>
          <p:cNvSpPr txBox="1"/>
          <p:nvPr/>
        </p:nvSpPr>
        <p:spPr>
          <a:xfrm>
            <a:off x="1714475" y="1984028"/>
            <a:ext cx="121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Decompile</a:t>
            </a:r>
            <a:endParaRPr b="1">
              <a:latin typeface="Open Sans"/>
              <a:ea typeface="Open Sans"/>
              <a:cs typeface="Open Sans"/>
              <a:sym typeface="Open Sans"/>
            </a:endParaRPr>
          </a:p>
        </p:txBody>
      </p:sp>
      <p:cxnSp>
        <p:nvCxnSpPr>
          <p:cNvPr id="634" name="Google Shape;634;p59"/>
          <p:cNvCxnSpPr/>
          <p:nvPr/>
        </p:nvCxnSpPr>
        <p:spPr>
          <a:xfrm>
            <a:off x="2846350" y="2202528"/>
            <a:ext cx="505500" cy="7800"/>
          </a:xfrm>
          <a:prstGeom prst="straightConnector1">
            <a:avLst/>
          </a:prstGeom>
          <a:noFill/>
          <a:ln w="9525" cap="flat" cmpd="sng">
            <a:solidFill>
              <a:schemeClr val="dk1"/>
            </a:solidFill>
            <a:prstDash val="solid"/>
            <a:round/>
            <a:headEnd type="none" w="med" len="med"/>
            <a:tailEnd type="triangle" w="med" len="med"/>
          </a:ln>
        </p:spPr>
      </p:cxnSp>
      <p:pic>
        <p:nvPicPr>
          <p:cNvPr id="635" name="Google Shape;635;p59"/>
          <p:cNvPicPr preferRelativeResize="0"/>
          <p:nvPr/>
        </p:nvPicPr>
        <p:blipFill>
          <a:blip r:embed="rId4">
            <a:alphaModFix/>
          </a:blip>
          <a:stretch>
            <a:fillRect/>
          </a:stretch>
        </p:blipFill>
        <p:spPr>
          <a:xfrm>
            <a:off x="3505750" y="1713958"/>
            <a:ext cx="879425" cy="879425"/>
          </a:xfrm>
          <a:prstGeom prst="rect">
            <a:avLst/>
          </a:prstGeom>
          <a:noFill/>
          <a:ln>
            <a:noFill/>
          </a:ln>
        </p:spPr>
      </p:pic>
      <p:cxnSp>
        <p:nvCxnSpPr>
          <p:cNvPr id="636" name="Google Shape;636;p59"/>
          <p:cNvCxnSpPr/>
          <p:nvPr/>
        </p:nvCxnSpPr>
        <p:spPr>
          <a:xfrm>
            <a:off x="4440125" y="2202528"/>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37" name="Google Shape;637;p59"/>
          <p:cNvSpPr txBox="1"/>
          <p:nvPr/>
        </p:nvSpPr>
        <p:spPr>
          <a:xfrm>
            <a:off x="5279000" y="1864361"/>
            <a:ext cx="297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Check for the upgrade function</a:t>
            </a:r>
            <a:endParaRPr>
              <a:latin typeface="Open Sans"/>
              <a:ea typeface="Open Sans"/>
              <a:cs typeface="Open Sans"/>
              <a:sym typeface="Open Sans"/>
            </a:endParaRPr>
          </a:p>
        </p:txBody>
      </p:sp>
      <p:cxnSp>
        <p:nvCxnSpPr>
          <p:cNvPr id="638" name="Google Shape;638;p59"/>
          <p:cNvCxnSpPr/>
          <p:nvPr/>
        </p:nvCxnSpPr>
        <p:spPr>
          <a:xfrm flipH="1">
            <a:off x="6329525" y="2864778"/>
            <a:ext cx="489000" cy="573600"/>
          </a:xfrm>
          <a:prstGeom prst="straightConnector1">
            <a:avLst/>
          </a:prstGeom>
          <a:noFill/>
          <a:ln w="9525" cap="flat" cmpd="sng">
            <a:solidFill>
              <a:schemeClr val="dk2"/>
            </a:solidFill>
            <a:prstDash val="solid"/>
            <a:round/>
            <a:headEnd type="none" w="med" len="med"/>
            <a:tailEnd type="triangle" w="med" len="med"/>
          </a:ln>
        </p:spPr>
      </p:cxnSp>
      <p:cxnSp>
        <p:nvCxnSpPr>
          <p:cNvPr id="639" name="Google Shape;639;p59"/>
          <p:cNvCxnSpPr/>
          <p:nvPr/>
        </p:nvCxnSpPr>
        <p:spPr>
          <a:xfrm>
            <a:off x="6818525" y="2864778"/>
            <a:ext cx="511200" cy="573600"/>
          </a:xfrm>
          <a:prstGeom prst="straightConnector1">
            <a:avLst/>
          </a:prstGeom>
          <a:noFill/>
          <a:ln w="9525" cap="flat" cmpd="sng">
            <a:solidFill>
              <a:schemeClr val="dk2"/>
            </a:solidFill>
            <a:prstDash val="solid"/>
            <a:round/>
            <a:headEnd type="none" w="med" len="med"/>
            <a:tailEnd type="triangle" w="med" len="med"/>
          </a:ln>
        </p:spPr>
      </p:cxnSp>
      <p:sp>
        <p:nvSpPr>
          <p:cNvPr id="640" name="Google Shape;640;p59"/>
          <p:cNvSpPr txBox="1"/>
          <p:nvPr/>
        </p:nvSpPr>
        <p:spPr>
          <a:xfrm rot="-2879421">
            <a:off x="6077072" y="2828213"/>
            <a:ext cx="56928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Yes</a:t>
            </a:r>
            <a:endParaRPr sz="1200">
              <a:latin typeface="Open Sans"/>
              <a:ea typeface="Open Sans"/>
              <a:cs typeface="Open Sans"/>
              <a:sym typeface="Open Sans"/>
            </a:endParaRPr>
          </a:p>
        </p:txBody>
      </p:sp>
      <p:sp>
        <p:nvSpPr>
          <p:cNvPr id="641" name="Google Shape;641;p59"/>
          <p:cNvSpPr txBox="1"/>
          <p:nvPr/>
        </p:nvSpPr>
        <p:spPr>
          <a:xfrm rot="2882420">
            <a:off x="7116995" y="2958785"/>
            <a:ext cx="46394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No</a:t>
            </a:r>
            <a:endParaRPr sz="1200">
              <a:latin typeface="Open Sans"/>
              <a:ea typeface="Open Sans"/>
              <a:cs typeface="Open Sans"/>
              <a:sym typeface="Open Sans"/>
            </a:endParaRPr>
          </a:p>
        </p:txBody>
      </p:sp>
      <p:pic>
        <p:nvPicPr>
          <p:cNvPr id="642" name="Google Shape;642;p59"/>
          <p:cNvPicPr preferRelativeResize="0"/>
          <p:nvPr/>
        </p:nvPicPr>
        <p:blipFill>
          <a:blip r:embed="rId5">
            <a:alphaModFix/>
          </a:blip>
          <a:stretch>
            <a:fillRect/>
          </a:stretch>
        </p:blipFill>
        <p:spPr>
          <a:xfrm>
            <a:off x="5091504" y="3311833"/>
            <a:ext cx="347672" cy="400200"/>
          </a:xfrm>
          <a:prstGeom prst="rect">
            <a:avLst/>
          </a:prstGeom>
          <a:noFill/>
          <a:ln>
            <a:noFill/>
          </a:ln>
        </p:spPr>
      </p:pic>
      <p:sp>
        <p:nvSpPr>
          <p:cNvPr id="643" name="Google Shape;643;p59"/>
          <p:cNvSpPr txBox="1"/>
          <p:nvPr/>
        </p:nvSpPr>
        <p:spPr>
          <a:xfrm>
            <a:off x="5524025" y="3469278"/>
            <a:ext cx="129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Upgradeable</a:t>
            </a:r>
            <a:endParaRPr sz="1100">
              <a:latin typeface="Open Sans"/>
              <a:ea typeface="Open Sans"/>
              <a:cs typeface="Open Sans"/>
              <a:sym typeface="Open Sans"/>
            </a:endParaRPr>
          </a:p>
        </p:txBody>
      </p:sp>
      <p:pic>
        <p:nvPicPr>
          <p:cNvPr id="644" name="Google Shape;644;p59"/>
          <p:cNvPicPr preferRelativeResize="0"/>
          <p:nvPr/>
        </p:nvPicPr>
        <p:blipFill>
          <a:blip r:embed="rId6">
            <a:alphaModFix/>
          </a:blip>
          <a:stretch>
            <a:fillRect/>
          </a:stretch>
        </p:blipFill>
        <p:spPr>
          <a:xfrm>
            <a:off x="7280600" y="3472792"/>
            <a:ext cx="347675" cy="347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0"/>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Beacon Proxies</a:t>
            </a:r>
            <a:endParaRPr/>
          </a:p>
        </p:txBody>
      </p:sp>
      <p:pic>
        <p:nvPicPr>
          <p:cNvPr id="650" name="Google Shape;650;p60"/>
          <p:cNvPicPr preferRelativeResize="0"/>
          <p:nvPr/>
        </p:nvPicPr>
        <p:blipFill>
          <a:blip r:embed="rId3">
            <a:alphaModFix/>
          </a:blip>
          <a:stretch>
            <a:fillRect/>
          </a:stretch>
        </p:blipFill>
        <p:spPr>
          <a:xfrm>
            <a:off x="311700" y="1740694"/>
            <a:ext cx="831300" cy="831300"/>
          </a:xfrm>
          <a:prstGeom prst="rect">
            <a:avLst/>
          </a:prstGeom>
          <a:noFill/>
          <a:ln>
            <a:noFill/>
          </a:ln>
        </p:spPr>
      </p:pic>
      <p:cxnSp>
        <p:nvCxnSpPr>
          <p:cNvPr id="651" name="Google Shape;651;p60"/>
          <p:cNvCxnSpPr>
            <a:stCxn id="650" idx="3"/>
          </p:cNvCxnSpPr>
          <p:nvPr/>
        </p:nvCxnSpPr>
        <p:spPr>
          <a:xfrm>
            <a:off x="1143000" y="2156344"/>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52" name="Google Shape;652;p60"/>
          <p:cNvSpPr txBox="1"/>
          <p:nvPr/>
        </p:nvSpPr>
        <p:spPr>
          <a:xfrm>
            <a:off x="1714475" y="1984028"/>
            <a:ext cx="121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Decompile</a:t>
            </a:r>
            <a:endParaRPr b="1">
              <a:latin typeface="Open Sans"/>
              <a:ea typeface="Open Sans"/>
              <a:cs typeface="Open Sans"/>
              <a:sym typeface="Open Sans"/>
            </a:endParaRPr>
          </a:p>
        </p:txBody>
      </p:sp>
      <p:cxnSp>
        <p:nvCxnSpPr>
          <p:cNvPr id="653" name="Google Shape;653;p60"/>
          <p:cNvCxnSpPr/>
          <p:nvPr/>
        </p:nvCxnSpPr>
        <p:spPr>
          <a:xfrm>
            <a:off x="2846350" y="2202528"/>
            <a:ext cx="505500" cy="7800"/>
          </a:xfrm>
          <a:prstGeom prst="straightConnector1">
            <a:avLst/>
          </a:prstGeom>
          <a:noFill/>
          <a:ln w="9525" cap="flat" cmpd="sng">
            <a:solidFill>
              <a:schemeClr val="dk1"/>
            </a:solidFill>
            <a:prstDash val="solid"/>
            <a:round/>
            <a:headEnd type="none" w="med" len="med"/>
            <a:tailEnd type="triangle" w="med" len="med"/>
          </a:ln>
        </p:spPr>
      </p:cxnSp>
      <p:pic>
        <p:nvPicPr>
          <p:cNvPr id="654" name="Google Shape;654;p60"/>
          <p:cNvPicPr preferRelativeResize="0"/>
          <p:nvPr/>
        </p:nvPicPr>
        <p:blipFill>
          <a:blip r:embed="rId4">
            <a:alphaModFix/>
          </a:blip>
          <a:stretch>
            <a:fillRect/>
          </a:stretch>
        </p:blipFill>
        <p:spPr>
          <a:xfrm>
            <a:off x="3571700" y="1713958"/>
            <a:ext cx="879425" cy="879425"/>
          </a:xfrm>
          <a:prstGeom prst="rect">
            <a:avLst/>
          </a:prstGeom>
          <a:noFill/>
          <a:ln>
            <a:noFill/>
          </a:ln>
        </p:spPr>
      </p:pic>
      <p:cxnSp>
        <p:nvCxnSpPr>
          <p:cNvPr id="655" name="Google Shape;655;p60"/>
          <p:cNvCxnSpPr/>
          <p:nvPr/>
        </p:nvCxnSpPr>
        <p:spPr>
          <a:xfrm>
            <a:off x="4539075" y="2233222"/>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56" name="Google Shape;656;p60"/>
          <p:cNvSpPr txBox="1"/>
          <p:nvPr/>
        </p:nvSpPr>
        <p:spPr>
          <a:xfrm>
            <a:off x="5132525" y="1655556"/>
            <a:ext cx="2615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Check if the target address comes from an </a:t>
            </a:r>
            <a:r>
              <a:rPr lang="en" b="1">
                <a:solidFill>
                  <a:schemeClr val="dk1"/>
                </a:solidFill>
                <a:latin typeface="Open Sans"/>
                <a:ea typeface="Open Sans"/>
                <a:cs typeface="Open Sans"/>
                <a:sym typeface="Open Sans"/>
              </a:rPr>
              <a:t>External Call</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cxnSp>
        <p:nvCxnSpPr>
          <p:cNvPr id="657" name="Google Shape;657;p60"/>
          <p:cNvCxnSpPr/>
          <p:nvPr/>
        </p:nvCxnSpPr>
        <p:spPr>
          <a:xfrm flipH="1">
            <a:off x="5903300" y="2703639"/>
            <a:ext cx="489000" cy="5736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60"/>
          <p:cNvCxnSpPr/>
          <p:nvPr/>
        </p:nvCxnSpPr>
        <p:spPr>
          <a:xfrm>
            <a:off x="6392300" y="2703639"/>
            <a:ext cx="511200" cy="573600"/>
          </a:xfrm>
          <a:prstGeom prst="straightConnector1">
            <a:avLst/>
          </a:prstGeom>
          <a:noFill/>
          <a:ln w="9525" cap="flat" cmpd="sng">
            <a:solidFill>
              <a:schemeClr val="dk2"/>
            </a:solidFill>
            <a:prstDash val="solid"/>
            <a:round/>
            <a:headEnd type="none" w="med" len="med"/>
            <a:tailEnd type="triangle" w="med" len="med"/>
          </a:ln>
        </p:spPr>
      </p:cxnSp>
      <p:sp>
        <p:nvSpPr>
          <p:cNvPr id="659" name="Google Shape;659;p60"/>
          <p:cNvSpPr txBox="1"/>
          <p:nvPr/>
        </p:nvSpPr>
        <p:spPr>
          <a:xfrm rot="-2879421">
            <a:off x="5650847" y="2667074"/>
            <a:ext cx="56928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Yes</a:t>
            </a:r>
            <a:endParaRPr sz="1200">
              <a:latin typeface="Open Sans"/>
              <a:ea typeface="Open Sans"/>
              <a:cs typeface="Open Sans"/>
              <a:sym typeface="Open Sans"/>
            </a:endParaRPr>
          </a:p>
        </p:txBody>
      </p:sp>
      <p:sp>
        <p:nvSpPr>
          <p:cNvPr id="660" name="Google Shape;660;p60"/>
          <p:cNvSpPr txBox="1"/>
          <p:nvPr/>
        </p:nvSpPr>
        <p:spPr>
          <a:xfrm rot="2882420">
            <a:off x="6690770" y="2797646"/>
            <a:ext cx="46394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No</a:t>
            </a:r>
            <a:endParaRPr sz="1200">
              <a:latin typeface="Open Sans"/>
              <a:ea typeface="Open Sans"/>
              <a:cs typeface="Open Sans"/>
              <a:sym typeface="Open Sans"/>
            </a:endParaRPr>
          </a:p>
        </p:txBody>
      </p:sp>
      <p:pic>
        <p:nvPicPr>
          <p:cNvPr id="661" name="Google Shape;661;p60"/>
          <p:cNvPicPr preferRelativeResize="0"/>
          <p:nvPr/>
        </p:nvPicPr>
        <p:blipFill>
          <a:blip r:embed="rId5">
            <a:alphaModFix/>
          </a:blip>
          <a:stretch>
            <a:fillRect/>
          </a:stretch>
        </p:blipFill>
        <p:spPr>
          <a:xfrm>
            <a:off x="4665279" y="3150694"/>
            <a:ext cx="347672" cy="400200"/>
          </a:xfrm>
          <a:prstGeom prst="rect">
            <a:avLst/>
          </a:prstGeom>
          <a:noFill/>
          <a:ln>
            <a:noFill/>
          </a:ln>
        </p:spPr>
      </p:pic>
      <p:sp>
        <p:nvSpPr>
          <p:cNvPr id="662" name="Google Shape;662;p60"/>
          <p:cNvSpPr txBox="1"/>
          <p:nvPr/>
        </p:nvSpPr>
        <p:spPr>
          <a:xfrm>
            <a:off x="5097800" y="3308139"/>
            <a:ext cx="129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Beacon Proxy</a:t>
            </a:r>
            <a:endParaRPr sz="1100">
              <a:latin typeface="Open Sans"/>
              <a:ea typeface="Open Sans"/>
              <a:cs typeface="Open Sans"/>
              <a:sym typeface="Open Sans"/>
            </a:endParaRPr>
          </a:p>
        </p:txBody>
      </p:sp>
      <p:sp>
        <p:nvSpPr>
          <p:cNvPr id="663" name="Google Shape;663;p60"/>
          <p:cNvSpPr txBox="1"/>
          <p:nvPr/>
        </p:nvSpPr>
        <p:spPr>
          <a:xfrm>
            <a:off x="120875" y="2818556"/>
            <a:ext cx="15276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Proxy Contract</a:t>
            </a:r>
            <a:endParaRPr>
              <a:latin typeface="Open Sans"/>
              <a:ea typeface="Open Sans"/>
              <a:cs typeface="Open Sans"/>
              <a:sym typeface="Open Sans"/>
            </a:endParaRPr>
          </a:p>
        </p:txBody>
      </p:sp>
      <p:pic>
        <p:nvPicPr>
          <p:cNvPr id="664" name="Google Shape;664;p60"/>
          <p:cNvPicPr preferRelativeResize="0"/>
          <p:nvPr/>
        </p:nvPicPr>
        <p:blipFill>
          <a:blip r:embed="rId6">
            <a:alphaModFix/>
          </a:blip>
          <a:stretch>
            <a:fillRect/>
          </a:stretch>
        </p:blipFill>
        <p:spPr>
          <a:xfrm>
            <a:off x="6742463" y="3384903"/>
            <a:ext cx="347675" cy="347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UUPS Proxies</a:t>
            </a:r>
            <a:endParaRPr/>
          </a:p>
        </p:txBody>
      </p:sp>
      <p:pic>
        <p:nvPicPr>
          <p:cNvPr id="670" name="Google Shape;670;p6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671" name="Google Shape;671;p61"/>
          <p:cNvPicPr preferRelativeResize="0"/>
          <p:nvPr/>
        </p:nvPicPr>
        <p:blipFill>
          <a:blip r:embed="rId4">
            <a:alphaModFix/>
          </a:blip>
          <a:stretch>
            <a:fillRect/>
          </a:stretch>
        </p:blipFill>
        <p:spPr>
          <a:xfrm>
            <a:off x="2895800" y="2010236"/>
            <a:ext cx="762525" cy="762525"/>
          </a:xfrm>
          <a:prstGeom prst="rect">
            <a:avLst/>
          </a:prstGeom>
          <a:noFill/>
          <a:ln>
            <a:noFill/>
          </a:ln>
        </p:spPr>
      </p:pic>
      <p:sp>
        <p:nvSpPr>
          <p:cNvPr id="672" name="Google Shape;672;p61"/>
          <p:cNvSpPr txBox="1"/>
          <p:nvPr/>
        </p:nvSpPr>
        <p:spPr>
          <a:xfrm>
            <a:off x="2835162" y="1361361"/>
            <a:ext cx="88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Storage</a:t>
            </a:r>
            <a:br>
              <a:rPr lang="en" b="1">
                <a:latin typeface="Open Sans"/>
                <a:ea typeface="Open Sans"/>
                <a:cs typeface="Open Sans"/>
                <a:sym typeface="Open Sans"/>
              </a:rPr>
            </a:br>
            <a:r>
              <a:rPr lang="en" b="1">
                <a:latin typeface="Open Sans"/>
                <a:ea typeface="Open Sans"/>
                <a:cs typeface="Open Sans"/>
                <a:sym typeface="Open Sans"/>
              </a:rPr>
              <a:t>(proxy)</a:t>
            </a:r>
            <a:endParaRPr b="1">
              <a:latin typeface="Open Sans"/>
              <a:ea typeface="Open Sans"/>
              <a:cs typeface="Open Sans"/>
              <a:sym typeface="Open Sans"/>
            </a:endParaRPr>
          </a:p>
        </p:txBody>
      </p:sp>
      <p:pic>
        <p:nvPicPr>
          <p:cNvPr id="673" name="Google Shape;673;p61"/>
          <p:cNvPicPr preferRelativeResize="0"/>
          <p:nvPr/>
        </p:nvPicPr>
        <p:blipFill>
          <a:blip r:embed="rId5">
            <a:alphaModFix/>
          </a:blip>
          <a:stretch>
            <a:fillRect/>
          </a:stretch>
        </p:blipFill>
        <p:spPr>
          <a:xfrm>
            <a:off x="380300" y="2582750"/>
            <a:ext cx="494550" cy="494550"/>
          </a:xfrm>
          <a:prstGeom prst="rect">
            <a:avLst/>
          </a:prstGeom>
          <a:noFill/>
          <a:ln>
            <a:noFill/>
          </a:ln>
        </p:spPr>
      </p:pic>
      <p:cxnSp>
        <p:nvCxnSpPr>
          <p:cNvPr id="674" name="Google Shape;674;p61"/>
          <p:cNvCxnSpPr/>
          <p:nvPr/>
        </p:nvCxnSpPr>
        <p:spPr>
          <a:xfrm>
            <a:off x="874860" y="2969222"/>
            <a:ext cx="1142700" cy="24300"/>
          </a:xfrm>
          <a:prstGeom prst="straightConnector1">
            <a:avLst/>
          </a:prstGeom>
          <a:noFill/>
          <a:ln w="19050" cap="flat" cmpd="sng">
            <a:solidFill>
              <a:schemeClr val="dk1"/>
            </a:solidFill>
            <a:prstDash val="solid"/>
            <a:round/>
            <a:headEnd type="none" w="med" len="med"/>
            <a:tailEnd type="triangle" w="med" len="med"/>
          </a:ln>
        </p:spPr>
      </p:cxnSp>
      <p:sp>
        <p:nvSpPr>
          <p:cNvPr id="675" name="Google Shape;675;p61"/>
          <p:cNvSpPr txBox="1"/>
          <p:nvPr/>
        </p:nvSpPr>
        <p:spPr>
          <a:xfrm>
            <a:off x="874850" y="2421889"/>
            <a:ext cx="11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Send transaction</a:t>
            </a:r>
            <a:endParaRPr sz="1000">
              <a:latin typeface="Open Sans"/>
              <a:ea typeface="Open Sans"/>
              <a:cs typeface="Open Sans"/>
              <a:sym typeface="Open Sans"/>
            </a:endParaRPr>
          </a:p>
        </p:txBody>
      </p:sp>
      <p:cxnSp>
        <p:nvCxnSpPr>
          <p:cNvPr id="676" name="Google Shape;676;p61"/>
          <p:cNvCxnSpPr/>
          <p:nvPr/>
        </p:nvCxnSpPr>
        <p:spPr>
          <a:xfrm>
            <a:off x="5110473" y="2976542"/>
            <a:ext cx="989100" cy="9600"/>
          </a:xfrm>
          <a:prstGeom prst="straightConnector1">
            <a:avLst/>
          </a:prstGeom>
          <a:noFill/>
          <a:ln w="9525" cap="flat" cmpd="sng">
            <a:solidFill>
              <a:schemeClr val="dk1"/>
            </a:solidFill>
            <a:prstDash val="solid"/>
            <a:round/>
            <a:headEnd type="none" w="med" len="med"/>
            <a:tailEnd type="triangle" w="med" len="med"/>
          </a:ln>
        </p:spPr>
      </p:cxnSp>
      <p:sp>
        <p:nvSpPr>
          <p:cNvPr id="677" name="Google Shape;677;p61"/>
          <p:cNvSpPr/>
          <p:nvPr/>
        </p:nvSpPr>
        <p:spPr>
          <a:xfrm>
            <a:off x="2196588" y="2857500"/>
            <a:ext cx="2576425" cy="1709611"/>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0000FF"/>
                </a:solidFill>
              </a:rPr>
              <a:t>address</a:t>
            </a:r>
            <a:r>
              <a:rPr lang="en" sz="1100">
                <a:solidFill>
                  <a:schemeClr val="dk1"/>
                </a:solidFill>
              </a:rPr>
              <a:t> imp;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CC0000"/>
                </a:solidFill>
              </a:rPr>
              <a:t>fallback</a:t>
            </a:r>
            <a:r>
              <a:rPr lang="en" sz="1100">
                <a:solidFill>
                  <a:schemeClr val="dk1"/>
                </a:solidFill>
              </a:rPr>
              <a:t> ()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rgbClr val="FF00FF"/>
                </a:solidFill>
              </a:rPr>
              <a:t>delegateCall</a:t>
            </a:r>
            <a:r>
              <a:rPr lang="en" sz="1100">
                <a:solidFill>
                  <a:schemeClr val="dk1"/>
                </a:solidFill>
              </a:rPr>
              <a:t> to imp </a:t>
            </a:r>
            <a:br>
              <a:rPr lang="en" sz="1100">
                <a:solidFill>
                  <a:schemeClr val="dk1"/>
                </a:solidFill>
              </a:rPr>
            </a:br>
            <a:r>
              <a:rPr lang="en" sz="1100">
                <a:solidFill>
                  <a:schemeClr val="dk1"/>
                </a:solidFill>
              </a:rPr>
              <a:t>Forward the message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endParaRPr sz="1100"/>
          </a:p>
        </p:txBody>
      </p:sp>
      <p:pic>
        <p:nvPicPr>
          <p:cNvPr id="678" name="Google Shape;678;p61"/>
          <p:cNvPicPr preferRelativeResize="0"/>
          <p:nvPr/>
        </p:nvPicPr>
        <p:blipFill>
          <a:blip r:embed="rId4">
            <a:alphaModFix/>
          </a:blip>
          <a:stretch>
            <a:fillRect/>
          </a:stretch>
        </p:blipFill>
        <p:spPr>
          <a:xfrm>
            <a:off x="6620075" y="2758306"/>
            <a:ext cx="762525" cy="762525"/>
          </a:xfrm>
          <a:prstGeom prst="rect">
            <a:avLst/>
          </a:prstGeom>
          <a:noFill/>
          <a:ln>
            <a:noFill/>
          </a:ln>
        </p:spPr>
      </p:pic>
      <p:sp>
        <p:nvSpPr>
          <p:cNvPr id="679" name="Google Shape;679;p61"/>
          <p:cNvSpPr txBox="1"/>
          <p:nvPr/>
        </p:nvSpPr>
        <p:spPr>
          <a:xfrm>
            <a:off x="6005798" y="2126042"/>
            <a:ext cx="1991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Open Sans"/>
                <a:ea typeface="Open Sans"/>
                <a:cs typeface="Open Sans"/>
                <a:sym typeface="Open Sans"/>
              </a:rPr>
              <a:t>Implementation Contract</a:t>
            </a:r>
            <a:endParaRPr sz="1200" b="1">
              <a:latin typeface="Open Sans"/>
              <a:ea typeface="Open Sans"/>
              <a:cs typeface="Open Sans"/>
              <a:sym typeface="Open Sans"/>
            </a:endParaRPr>
          </a:p>
        </p:txBody>
      </p:sp>
      <p:sp>
        <p:nvSpPr>
          <p:cNvPr id="680" name="Google Shape;680;p61"/>
          <p:cNvSpPr/>
          <p:nvPr/>
        </p:nvSpPr>
        <p:spPr>
          <a:xfrm>
            <a:off x="5852500" y="3508417"/>
            <a:ext cx="2369050" cy="1073250"/>
          </a:xfrm>
          <a:prstGeom prst="flowChartPredefinedProcess">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00FF"/>
              </a:solidFill>
            </a:endParaRPr>
          </a:p>
          <a:p>
            <a:pPr marL="0" lvl="0" indent="0" algn="l" rtl="0">
              <a:spcBef>
                <a:spcPts val="0"/>
              </a:spcBef>
              <a:spcAft>
                <a:spcPts val="0"/>
              </a:spcAft>
              <a:buNone/>
            </a:pPr>
            <a:r>
              <a:rPr lang="en" sz="1100">
                <a:solidFill>
                  <a:srgbClr val="0000FF"/>
                </a:solidFill>
              </a:rPr>
              <a:t>address</a:t>
            </a:r>
            <a:r>
              <a:rPr lang="en" sz="1100">
                <a:solidFill>
                  <a:schemeClr val="dk1"/>
                </a:solidFill>
              </a:rPr>
              <a:t> imp;</a:t>
            </a:r>
            <a:endParaRPr sz="1100">
              <a:solidFill>
                <a:srgbClr val="0000FF"/>
              </a:solidFill>
            </a:endParaRPr>
          </a:p>
          <a:p>
            <a:pPr marL="0" lvl="0" indent="0" algn="l" rtl="0">
              <a:spcBef>
                <a:spcPts val="0"/>
              </a:spcBef>
              <a:spcAft>
                <a:spcPts val="0"/>
              </a:spcAft>
              <a:buClr>
                <a:schemeClr val="dk1"/>
              </a:buClr>
              <a:buSzPts val="1100"/>
              <a:buFont typeface="Arial"/>
              <a:buNone/>
            </a:pPr>
            <a:r>
              <a:rPr lang="en" sz="1100">
                <a:solidFill>
                  <a:srgbClr val="0000FF"/>
                </a:solidFill>
              </a:rPr>
              <a:t>function</a:t>
            </a:r>
            <a:r>
              <a:rPr lang="en" sz="1100">
                <a:solidFill>
                  <a:schemeClr val="dk1"/>
                </a:solidFill>
              </a:rPr>
              <a:t> upgrade (new_address){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imp = new_address;</a:t>
            </a:r>
            <a:endParaRPr sz="1100">
              <a:solidFill>
                <a:schemeClr val="dk1"/>
              </a:solidFill>
            </a:endParaRPr>
          </a:p>
          <a:p>
            <a:pPr marL="0" lvl="0" indent="0" algn="l" rtl="0">
              <a:spcBef>
                <a:spcPts val="0"/>
              </a:spcBef>
              <a:spcAft>
                <a:spcPts val="0"/>
              </a:spcAft>
              <a:buNone/>
            </a:pPr>
            <a:r>
              <a:rPr lang="en" sz="1100">
                <a:solidFill>
                  <a:schemeClr val="dk1"/>
                </a:solidFill>
              </a:rPr>
              <a:t>}</a:t>
            </a:r>
            <a:endParaRPr sz="1100"/>
          </a:p>
          <a:p>
            <a:pPr marL="0" lvl="0" indent="0" algn="l" rtl="0">
              <a:spcBef>
                <a:spcPts val="0"/>
              </a:spcBef>
              <a:spcAft>
                <a:spcPts val="0"/>
              </a:spcAft>
              <a:buNone/>
            </a:pPr>
            <a:endParaRPr sz="1100"/>
          </a:p>
        </p:txBody>
      </p:sp>
      <p:sp>
        <p:nvSpPr>
          <p:cNvPr id="681" name="Google Shape;681;p61"/>
          <p:cNvSpPr/>
          <p:nvPr/>
        </p:nvSpPr>
        <p:spPr>
          <a:xfrm>
            <a:off x="6099575" y="3821500"/>
            <a:ext cx="1620600" cy="615600"/>
          </a:xfrm>
          <a:prstGeom prst="bracePair">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Immutable</a:t>
            </a:r>
            <a:endParaRPr/>
          </a:p>
        </p:txBody>
      </p:sp>
      <p:pic>
        <p:nvPicPr>
          <p:cNvPr id="101" name="Google Shape;101;p17"/>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102" name="Google Shape;102;p17"/>
          <p:cNvSpPr txBox="1"/>
          <p:nvPr/>
        </p:nvSpPr>
        <p:spPr>
          <a:xfrm>
            <a:off x="1129375" y="2754361"/>
            <a:ext cx="3348000" cy="8466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000" b="1">
                <a:solidFill>
                  <a:schemeClr val="dk1"/>
                </a:solidFill>
                <a:latin typeface="Open Sans"/>
                <a:ea typeface="Open Sans"/>
                <a:cs typeface="Open Sans"/>
                <a:sym typeface="Open Sans"/>
              </a:rPr>
              <a:t>A piece of software that you cannot change it!!!</a:t>
            </a:r>
            <a:endParaRPr sz="2000" b="1">
              <a:solidFill>
                <a:schemeClr val="dk1"/>
              </a:solidFill>
              <a:latin typeface="Open Sans"/>
              <a:ea typeface="Open Sans"/>
              <a:cs typeface="Open Sans"/>
              <a:sym typeface="Open Sans"/>
            </a:endParaRPr>
          </a:p>
        </p:txBody>
      </p:sp>
      <p:sp>
        <p:nvSpPr>
          <p:cNvPr id="103" name="Google Shape;103;p17"/>
          <p:cNvSpPr txBox="1"/>
          <p:nvPr/>
        </p:nvSpPr>
        <p:spPr>
          <a:xfrm>
            <a:off x="5595675" y="2675111"/>
            <a:ext cx="2681700" cy="831300"/>
          </a:xfrm>
          <a:prstGeom prst="rect">
            <a:avLst/>
          </a:prstGeom>
          <a:solidFill>
            <a:srgbClr val="B7B7B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It is worst in Blockchains Because code has control over money here</a:t>
            </a:r>
            <a:endParaRPr>
              <a:latin typeface="Open Sans"/>
              <a:ea typeface="Open Sans"/>
              <a:cs typeface="Open Sans"/>
              <a:sym typeface="Open Sans"/>
            </a:endParaRPr>
          </a:p>
        </p:txBody>
      </p:sp>
      <p:pic>
        <p:nvPicPr>
          <p:cNvPr id="104" name="Google Shape;104;p17"/>
          <p:cNvPicPr preferRelativeResize="0"/>
          <p:nvPr/>
        </p:nvPicPr>
        <p:blipFill>
          <a:blip r:embed="rId4">
            <a:alphaModFix/>
          </a:blip>
          <a:stretch>
            <a:fillRect/>
          </a:stretch>
        </p:blipFill>
        <p:spPr>
          <a:xfrm>
            <a:off x="6485913" y="1673750"/>
            <a:ext cx="901226" cy="9012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2"/>
          <p:cNvSpPr txBox="1">
            <a:spLocks noGrp="1"/>
          </p:cNvSpPr>
          <p:nvPr>
            <p:ph type="title"/>
          </p:nvPr>
        </p:nvSpPr>
        <p:spPr>
          <a:xfrm>
            <a:off x="311700" y="302167"/>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UUPS proxies</a:t>
            </a:r>
            <a:endParaRPr/>
          </a:p>
        </p:txBody>
      </p:sp>
      <p:pic>
        <p:nvPicPr>
          <p:cNvPr id="687" name="Google Shape;687;p62"/>
          <p:cNvPicPr preferRelativeResize="0"/>
          <p:nvPr/>
        </p:nvPicPr>
        <p:blipFill>
          <a:blip r:embed="rId3">
            <a:alphaModFix/>
          </a:blip>
          <a:stretch>
            <a:fillRect/>
          </a:stretch>
        </p:blipFill>
        <p:spPr>
          <a:xfrm>
            <a:off x="311700" y="1740694"/>
            <a:ext cx="831300" cy="831300"/>
          </a:xfrm>
          <a:prstGeom prst="rect">
            <a:avLst/>
          </a:prstGeom>
          <a:noFill/>
          <a:ln>
            <a:noFill/>
          </a:ln>
        </p:spPr>
      </p:pic>
      <p:cxnSp>
        <p:nvCxnSpPr>
          <p:cNvPr id="688" name="Google Shape;688;p62"/>
          <p:cNvCxnSpPr>
            <a:stCxn id="687" idx="3"/>
          </p:cNvCxnSpPr>
          <p:nvPr/>
        </p:nvCxnSpPr>
        <p:spPr>
          <a:xfrm>
            <a:off x="1143000" y="2156344"/>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89" name="Google Shape;689;p62"/>
          <p:cNvSpPr txBox="1"/>
          <p:nvPr/>
        </p:nvSpPr>
        <p:spPr>
          <a:xfrm>
            <a:off x="1747450" y="1984028"/>
            <a:ext cx="121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Decompile</a:t>
            </a:r>
            <a:endParaRPr b="1">
              <a:latin typeface="Open Sans"/>
              <a:ea typeface="Open Sans"/>
              <a:cs typeface="Open Sans"/>
              <a:sym typeface="Open Sans"/>
            </a:endParaRPr>
          </a:p>
        </p:txBody>
      </p:sp>
      <p:cxnSp>
        <p:nvCxnSpPr>
          <p:cNvPr id="690" name="Google Shape;690;p62"/>
          <p:cNvCxnSpPr/>
          <p:nvPr/>
        </p:nvCxnSpPr>
        <p:spPr>
          <a:xfrm>
            <a:off x="2846350" y="2202528"/>
            <a:ext cx="505500" cy="7800"/>
          </a:xfrm>
          <a:prstGeom prst="straightConnector1">
            <a:avLst/>
          </a:prstGeom>
          <a:noFill/>
          <a:ln w="9525" cap="flat" cmpd="sng">
            <a:solidFill>
              <a:schemeClr val="dk1"/>
            </a:solidFill>
            <a:prstDash val="solid"/>
            <a:round/>
            <a:headEnd type="none" w="med" len="med"/>
            <a:tailEnd type="triangle" w="med" len="med"/>
          </a:ln>
        </p:spPr>
      </p:cxnSp>
      <p:pic>
        <p:nvPicPr>
          <p:cNvPr id="691" name="Google Shape;691;p62"/>
          <p:cNvPicPr preferRelativeResize="0"/>
          <p:nvPr/>
        </p:nvPicPr>
        <p:blipFill>
          <a:blip r:embed="rId4">
            <a:alphaModFix/>
          </a:blip>
          <a:stretch>
            <a:fillRect/>
          </a:stretch>
        </p:blipFill>
        <p:spPr>
          <a:xfrm>
            <a:off x="3571700" y="1713958"/>
            <a:ext cx="879425" cy="879425"/>
          </a:xfrm>
          <a:prstGeom prst="rect">
            <a:avLst/>
          </a:prstGeom>
          <a:noFill/>
          <a:ln>
            <a:noFill/>
          </a:ln>
        </p:spPr>
      </p:pic>
      <p:cxnSp>
        <p:nvCxnSpPr>
          <p:cNvPr id="692" name="Google Shape;692;p62"/>
          <p:cNvCxnSpPr/>
          <p:nvPr/>
        </p:nvCxnSpPr>
        <p:spPr>
          <a:xfrm>
            <a:off x="4539075" y="2233222"/>
            <a:ext cx="505500" cy="7800"/>
          </a:xfrm>
          <a:prstGeom prst="straightConnector1">
            <a:avLst/>
          </a:prstGeom>
          <a:noFill/>
          <a:ln w="9525" cap="flat" cmpd="sng">
            <a:solidFill>
              <a:schemeClr val="dk1"/>
            </a:solidFill>
            <a:prstDash val="solid"/>
            <a:round/>
            <a:headEnd type="none" w="med" len="med"/>
            <a:tailEnd type="triangle" w="med" len="med"/>
          </a:ln>
        </p:spPr>
      </p:cxnSp>
      <p:sp>
        <p:nvSpPr>
          <p:cNvPr id="693" name="Google Shape;693;p62"/>
          <p:cNvSpPr txBox="1"/>
          <p:nvPr/>
        </p:nvSpPr>
        <p:spPr>
          <a:xfrm>
            <a:off x="5132524" y="1655556"/>
            <a:ext cx="341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Try to find the upgrade function in implementation contract</a:t>
            </a:r>
            <a:endParaRPr>
              <a:latin typeface="Open Sans"/>
              <a:ea typeface="Open Sans"/>
              <a:cs typeface="Open Sans"/>
              <a:sym typeface="Open Sans"/>
            </a:endParaRPr>
          </a:p>
        </p:txBody>
      </p:sp>
      <p:cxnSp>
        <p:nvCxnSpPr>
          <p:cNvPr id="694" name="Google Shape;694;p62"/>
          <p:cNvCxnSpPr/>
          <p:nvPr/>
        </p:nvCxnSpPr>
        <p:spPr>
          <a:xfrm flipH="1">
            <a:off x="6010075" y="2629111"/>
            <a:ext cx="489000" cy="573600"/>
          </a:xfrm>
          <a:prstGeom prst="straightConnector1">
            <a:avLst/>
          </a:prstGeom>
          <a:noFill/>
          <a:ln w="9525" cap="flat" cmpd="sng">
            <a:solidFill>
              <a:schemeClr val="dk2"/>
            </a:solidFill>
            <a:prstDash val="solid"/>
            <a:round/>
            <a:headEnd type="none" w="med" len="med"/>
            <a:tailEnd type="triangle" w="med" len="med"/>
          </a:ln>
        </p:spPr>
      </p:cxnSp>
      <p:cxnSp>
        <p:nvCxnSpPr>
          <p:cNvPr id="695" name="Google Shape;695;p62"/>
          <p:cNvCxnSpPr/>
          <p:nvPr/>
        </p:nvCxnSpPr>
        <p:spPr>
          <a:xfrm>
            <a:off x="6499075" y="2629111"/>
            <a:ext cx="511200" cy="573600"/>
          </a:xfrm>
          <a:prstGeom prst="straightConnector1">
            <a:avLst/>
          </a:prstGeom>
          <a:noFill/>
          <a:ln w="9525" cap="flat" cmpd="sng">
            <a:solidFill>
              <a:schemeClr val="dk2"/>
            </a:solidFill>
            <a:prstDash val="solid"/>
            <a:round/>
            <a:headEnd type="none" w="med" len="med"/>
            <a:tailEnd type="triangle" w="med" len="med"/>
          </a:ln>
        </p:spPr>
      </p:cxnSp>
      <p:sp>
        <p:nvSpPr>
          <p:cNvPr id="696" name="Google Shape;696;p62"/>
          <p:cNvSpPr txBox="1"/>
          <p:nvPr/>
        </p:nvSpPr>
        <p:spPr>
          <a:xfrm rot="-2879421">
            <a:off x="5757622" y="2592546"/>
            <a:ext cx="56928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Yes</a:t>
            </a:r>
            <a:endParaRPr sz="1200">
              <a:latin typeface="Open Sans"/>
              <a:ea typeface="Open Sans"/>
              <a:cs typeface="Open Sans"/>
              <a:sym typeface="Open Sans"/>
            </a:endParaRPr>
          </a:p>
        </p:txBody>
      </p:sp>
      <p:sp>
        <p:nvSpPr>
          <p:cNvPr id="697" name="Google Shape;697;p62"/>
          <p:cNvSpPr txBox="1"/>
          <p:nvPr/>
        </p:nvSpPr>
        <p:spPr>
          <a:xfrm rot="2882420">
            <a:off x="6797545" y="2723119"/>
            <a:ext cx="463949" cy="3713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No</a:t>
            </a:r>
            <a:endParaRPr sz="1200">
              <a:latin typeface="Open Sans"/>
              <a:ea typeface="Open Sans"/>
              <a:cs typeface="Open Sans"/>
              <a:sym typeface="Open Sans"/>
            </a:endParaRPr>
          </a:p>
        </p:txBody>
      </p:sp>
      <p:pic>
        <p:nvPicPr>
          <p:cNvPr id="698" name="Google Shape;698;p62"/>
          <p:cNvPicPr preferRelativeResize="0"/>
          <p:nvPr/>
        </p:nvPicPr>
        <p:blipFill>
          <a:blip r:embed="rId5">
            <a:alphaModFix/>
          </a:blip>
          <a:stretch>
            <a:fillRect/>
          </a:stretch>
        </p:blipFill>
        <p:spPr>
          <a:xfrm>
            <a:off x="4772054" y="3076167"/>
            <a:ext cx="347672" cy="400200"/>
          </a:xfrm>
          <a:prstGeom prst="rect">
            <a:avLst/>
          </a:prstGeom>
          <a:noFill/>
          <a:ln>
            <a:noFill/>
          </a:ln>
        </p:spPr>
      </p:pic>
      <p:sp>
        <p:nvSpPr>
          <p:cNvPr id="699" name="Google Shape;699;p62"/>
          <p:cNvSpPr txBox="1"/>
          <p:nvPr/>
        </p:nvSpPr>
        <p:spPr>
          <a:xfrm>
            <a:off x="5204575" y="3233611"/>
            <a:ext cx="129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Open Sans"/>
                <a:ea typeface="Open Sans"/>
                <a:cs typeface="Open Sans"/>
                <a:sym typeface="Open Sans"/>
              </a:rPr>
              <a:t>UUPS proxy</a:t>
            </a:r>
            <a:endParaRPr sz="1100">
              <a:latin typeface="Open Sans"/>
              <a:ea typeface="Open Sans"/>
              <a:cs typeface="Open Sans"/>
              <a:sym typeface="Open Sans"/>
            </a:endParaRPr>
          </a:p>
        </p:txBody>
      </p:sp>
      <p:sp>
        <p:nvSpPr>
          <p:cNvPr id="700" name="Google Shape;700;p62"/>
          <p:cNvSpPr txBox="1"/>
          <p:nvPr/>
        </p:nvSpPr>
        <p:spPr>
          <a:xfrm>
            <a:off x="54950" y="2796444"/>
            <a:ext cx="1725900" cy="6156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Open Sans"/>
                <a:ea typeface="Open Sans"/>
                <a:cs typeface="Open Sans"/>
                <a:sym typeface="Open Sans"/>
              </a:rPr>
              <a:t>Implementation Contract</a:t>
            </a:r>
            <a:endParaRPr>
              <a:latin typeface="Open Sans"/>
              <a:ea typeface="Open Sans"/>
              <a:cs typeface="Open Sans"/>
              <a:sym typeface="Open Sans"/>
            </a:endParaRPr>
          </a:p>
        </p:txBody>
      </p:sp>
      <p:pic>
        <p:nvPicPr>
          <p:cNvPr id="701" name="Google Shape;701;p62"/>
          <p:cNvPicPr preferRelativeResize="0"/>
          <p:nvPr/>
        </p:nvPicPr>
        <p:blipFill>
          <a:blip r:embed="rId6">
            <a:alphaModFix/>
          </a:blip>
          <a:stretch>
            <a:fillRect/>
          </a:stretch>
        </p:blipFill>
        <p:spPr>
          <a:xfrm>
            <a:off x="6849238" y="3240653"/>
            <a:ext cx="347675" cy="347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Results</a:t>
            </a:r>
            <a:endParaRPr/>
          </a:p>
        </p:txBody>
      </p:sp>
      <p:pic>
        <p:nvPicPr>
          <p:cNvPr id="707" name="Google Shape;707;p63"/>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08" name="Google Shape;708;p63"/>
          <p:cNvPicPr preferRelativeResize="0"/>
          <p:nvPr/>
        </p:nvPicPr>
        <p:blipFill rotWithShape="1">
          <a:blip r:embed="rId4">
            <a:alphaModFix/>
          </a:blip>
          <a:srcRect b="1400"/>
          <a:stretch/>
        </p:blipFill>
        <p:spPr>
          <a:xfrm>
            <a:off x="1856975" y="1995556"/>
            <a:ext cx="4902126" cy="171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Now: Who’s responsible?</a:t>
            </a:r>
            <a:endParaRPr/>
          </a:p>
        </p:txBody>
      </p:sp>
      <p:sp>
        <p:nvSpPr>
          <p:cNvPr id="714" name="Google Shape;714;p64"/>
          <p:cNvSpPr txBox="1">
            <a:spLocks noGrp="1"/>
          </p:cNvSpPr>
          <p:nvPr>
            <p:ph type="body" idx="1"/>
          </p:nvPr>
        </p:nvSpPr>
        <p:spPr>
          <a:xfrm>
            <a:off x="402850" y="1331056"/>
            <a:ext cx="8520600" cy="372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Externally Owned Address (EOA)</a:t>
            </a:r>
            <a:endParaRPr/>
          </a:p>
          <a:p>
            <a:pPr marL="914400" lvl="1" indent="-317500" algn="l" rtl="0">
              <a:spcBef>
                <a:spcPts val="0"/>
              </a:spcBef>
              <a:spcAft>
                <a:spcPts val="0"/>
              </a:spcAft>
              <a:buSzPts val="1400"/>
              <a:buChar char="○"/>
            </a:pPr>
            <a:r>
              <a:rPr lang="en"/>
              <a:t>1 person decision</a:t>
            </a:r>
            <a:br>
              <a:rPr lang="en"/>
            </a:br>
            <a:br>
              <a:rPr lang="en"/>
            </a:br>
            <a:endParaRPr/>
          </a:p>
          <a:p>
            <a:pPr marL="457200" lvl="0" indent="-342900" algn="l" rtl="0">
              <a:spcBef>
                <a:spcPts val="0"/>
              </a:spcBef>
              <a:spcAft>
                <a:spcPts val="0"/>
              </a:spcAft>
              <a:buSzPts val="1800"/>
              <a:buChar char="●"/>
            </a:pPr>
            <a:r>
              <a:rPr lang="en"/>
              <a:t>Multi Signature Wallet</a:t>
            </a:r>
            <a:endParaRPr/>
          </a:p>
          <a:p>
            <a:pPr marL="914400" lvl="1" indent="-317500" algn="l" rtl="0">
              <a:spcBef>
                <a:spcPts val="0"/>
              </a:spcBef>
              <a:spcAft>
                <a:spcPts val="0"/>
              </a:spcAft>
              <a:buSzPts val="1400"/>
              <a:buChar char="○"/>
            </a:pPr>
            <a:r>
              <a:rPr lang="en"/>
              <a:t>M out of N person</a:t>
            </a:r>
            <a:br>
              <a:rPr lang="en"/>
            </a:br>
            <a:br>
              <a:rPr lang="en"/>
            </a:br>
            <a:endParaRPr/>
          </a:p>
          <a:p>
            <a:pPr marL="457200" lvl="0" indent="-342900" algn="l" rtl="0">
              <a:spcBef>
                <a:spcPts val="0"/>
              </a:spcBef>
              <a:spcAft>
                <a:spcPts val="0"/>
              </a:spcAft>
              <a:buSzPts val="1800"/>
              <a:buChar char="●"/>
            </a:pPr>
            <a:r>
              <a:rPr lang="en"/>
              <a:t>Decentralized Governance</a:t>
            </a:r>
            <a:endParaRPr/>
          </a:p>
          <a:p>
            <a:pPr marL="914400" lvl="1" indent="-317500" algn="l" rtl="0">
              <a:spcBef>
                <a:spcPts val="0"/>
              </a:spcBef>
              <a:spcAft>
                <a:spcPts val="0"/>
              </a:spcAft>
              <a:buSzPts val="1400"/>
              <a:buChar char="○"/>
            </a:pPr>
            <a:r>
              <a:rPr lang="en"/>
              <a:t>Governance token</a:t>
            </a:r>
            <a:endParaRPr/>
          </a:p>
          <a:p>
            <a:pPr marL="914400" lvl="1" indent="-317500" algn="l" rtl="0">
              <a:spcBef>
                <a:spcPts val="0"/>
              </a:spcBef>
              <a:spcAft>
                <a:spcPts val="0"/>
              </a:spcAft>
              <a:buSzPts val="1400"/>
              <a:buChar char="○"/>
            </a:pPr>
            <a:r>
              <a:rPr lang="en"/>
              <a:t>Threshold on acceptance of a proposal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Now: Who’s responsible?</a:t>
            </a:r>
            <a:endParaRPr/>
          </a:p>
        </p:txBody>
      </p:sp>
      <p:sp>
        <p:nvSpPr>
          <p:cNvPr id="720" name="Google Shape;720;p65"/>
          <p:cNvSpPr txBox="1">
            <a:spLocks noGrp="1"/>
          </p:cNvSpPr>
          <p:nvPr>
            <p:ph type="body" idx="1"/>
          </p:nvPr>
        </p:nvSpPr>
        <p:spPr>
          <a:xfrm>
            <a:off x="4273825" y="1486111"/>
            <a:ext cx="4366800" cy="3646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2"/>
              </a:buClr>
              <a:buSzPts val="1800"/>
              <a:buChar char="●"/>
            </a:pPr>
            <a:r>
              <a:rPr lang="en">
                <a:solidFill>
                  <a:schemeClr val="dk2"/>
                </a:solidFill>
              </a:rPr>
              <a:t>Externally Owned Address (EOA)</a:t>
            </a:r>
            <a:endParaRPr>
              <a:solidFill>
                <a:schemeClr val="dk2"/>
              </a:solidFill>
            </a:endParaRPr>
          </a:p>
          <a:p>
            <a:pPr marL="914400" lvl="1" indent="-317500" algn="l" rtl="0">
              <a:spcBef>
                <a:spcPts val="0"/>
              </a:spcBef>
              <a:spcAft>
                <a:spcPts val="0"/>
              </a:spcAft>
              <a:buClr>
                <a:schemeClr val="dk2"/>
              </a:buClr>
              <a:buSzPts val="1400"/>
              <a:buChar char="○"/>
            </a:pPr>
            <a:r>
              <a:rPr lang="en">
                <a:solidFill>
                  <a:schemeClr val="dk2"/>
                </a:solidFill>
              </a:rPr>
              <a:t>1 person decision</a:t>
            </a:r>
            <a:br>
              <a:rPr lang="en">
                <a:solidFill>
                  <a:schemeClr val="dk2"/>
                </a:solidFill>
              </a:rPr>
            </a:br>
            <a:br>
              <a:rPr lang="en">
                <a:solidFill>
                  <a:schemeClr val="dk2"/>
                </a:solidFill>
              </a:rPr>
            </a:b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Multi Signature Wallet</a:t>
            </a:r>
            <a:endParaRPr>
              <a:solidFill>
                <a:schemeClr val="dk2"/>
              </a:solidFill>
            </a:endParaRPr>
          </a:p>
          <a:p>
            <a:pPr marL="914400" lvl="1" indent="-317500" algn="l" rtl="0">
              <a:spcBef>
                <a:spcPts val="0"/>
              </a:spcBef>
              <a:spcAft>
                <a:spcPts val="0"/>
              </a:spcAft>
              <a:buClr>
                <a:schemeClr val="dk2"/>
              </a:buClr>
              <a:buSzPts val="1400"/>
              <a:buChar char="○"/>
            </a:pPr>
            <a:r>
              <a:rPr lang="en">
                <a:solidFill>
                  <a:schemeClr val="dk2"/>
                </a:solidFill>
              </a:rPr>
              <a:t>M out of N person</a:t>
            </a:r>
            <a:br>
              <a:rPr lang="en">
                <a:solidFill>
                  <a:schemeClr val="dk2"/>
                </a:solidFill>
              </a:rPr>
            </a:br>
            <a:br>
              <a:rPr lang="en">
                <a:solidFill>
                  <a:schemeClr val="dk2"/>
                </a:solidFill>
              </a:rPr>
            </a:b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Decentralized Governance</a:t>
            </a:r>
            <a:endParaRPr>
              <a:solidFill>
                <a:schemeClr val="dk2"/>
              </a:solidFill>
            </a:endParaRPr>
          </a:p>
          <a:p>
            <a:pPr marL="914400" lvl="1" indent="-317500" algn="l" rtl="0">
              <a:spcBef>
                <a:spcPts val="0"/>
              </a:spcBef>
              <a:spcAft>
                <a:spcPts val="0"/>
              </a:spcAft>
              <a:buClr>
                <a:schemeClr val="dk2"/>
              </a:buClr>
              <a:buSzPts val="1400"/>
              <a:buChar char="○"/>
            </a:pPr>
            <a:r>
              <a:rPr lang="en">
                <a:solidFill>
                  <a:schemeClr val="dk2"/>
                </a:solidFill>
              </a:rPr>
              <a:t>Governance token</a:t>
            </a:r>
            <a:endParaRPr>
              <a:solidFill>
                <a:schemeClr val="dk2"/>
              </a:solidFill>
            </a:endParaRPr>
          </a:p>
          <a:p>
            <a:pPr marL="914400" lvl="1" indent="-317500" algn="l" rtl="0">
              <a:spcBef>
                <a:spcPts val="0"/>
              </a:spcBef>
              <a:spcAft>
                <a:spcPts val="0"/>
              </a:spcAft>
              <a:buClr>
                <a:schemeClr val="dk2"/>
              </a:buClr>
              <a:buSzPts val="1400"/>
              <a:buChar char="○"/>
            </a:pPr>
            <a:r>
              <a:rPr lang="en">
                <a:solidFill>
                  <a:schemeClr val="dk2"/>
                </a:solidFill>
              </a:rPr>
              <a:t>Threshold on acceptance of a proposal</a:t>
            </a:r>
            <a:endParaRPr>
              <a:solidFill>
                <a:schemeClr val="dk2"/>
              </a:solidFill>
            </a:endParaRPr>
          </a:p>
        </p:txBody>
      </p:sp>
      <p:pic>
        <p:nvPicPr>
          <p:cNvPr id="721" name="Google Shape;721;p65"/>
          <p:cNvPicPr preferRelativeResize="0"/>
          <p:nvPr/>
        </p:nvPicPr>
        <p:blipFill>
          <a:blip r:embed="rId3">
            <a:alphaModFix/>
          </a:blip>
          <a:stretch>
            <a:fillRect/>
          </a:stretch>
        </p:blipFill>
        <p:spPr>
          <a:xfrm>
            <a:off x="2041837" y="2257403"/>
            <a:ext cx="762525" cy="762525"/>
          </a:xfrm>
          <a:prstGeom prst="rect">
            <a:avLst/>
          </a:prstGeom>
          <a:noFill/>
          <a:ln>
            <a:noFill/>
          </a:ln>
        </p:spPr>
      </p:pic>
      <p:sp>
        <p:nvSpPr>
          <p:cNvPr id="722" name="Google Shape;722;p65"/>
          <p:cNvSpPr/>
          <p:nvPr/>
        </p:nvSpPr>
        <p:spPr>
          <a:xfrm>
            <a:off x="382650" y="2627861"/>
            <a:ext cx="1103400" cy="923700"/>
          </a:xfrm>
          <a:prstGeom prst="rightArrow">
            <a:avLst>
              <a:gd name="adj1" fmla="val 50000"/>
              <a:gd name="adj2" fmla="val 50000"/>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Admin</a:t>
            </a:r>
            <a:endParaRPr/>
          </a:p>
        </p:txBody>
      </p:sp>
      <p:sp>
        <p:nvSpPr>
          <p:cNvPr id="723" name="Google Shape;723;p65"/>
          <p:cNvSpPr txBox="1"/>
          <p:nvPr/>
        </p:nvSpPr>
        <p:spPr>
          <a:xfrm>
            <a:off x="1680725" y="3146417"/>
            <a:ext cx="138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Proxy Admin</a:t>
            </a:r>
            <a:endParaRPr b="1">
              <a:latin typeface="Open Sans"/>
              <a:ea typeface="Open Sans"/>
              <a:cs typeface="Open Sans"/>
              <a:sym typeface="Open Sans"/>
            </a:endParaRPr>
          </a:p>
        </p:txBody>
      </p:sp>
      <p:sp>
        <p:nvSpPr>
          <p:cNvPr id="724" name="Google Shape;724;p65"/>
          <p:cNvSpPr/>
          <p:nvPr/>
        </p:nvSpPr>
        <p:spPr>
          <a:xfrm>
            <a:off x="3360150" y="2726750"/>
            <a:ext cx="828300" cy="645000"/>
          </a:xfrm>
          <a:prstGeom prst="rightArrow">
            <a:avLst>
              <a:gd name="adj1" fmla="val 50000"/>
              <a:gd name="adj2" fmla="val 500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6"/>
          <p:cNvSpPr/>
          <p:nvPr/>
        </p:nvSpPr>
        <p:spPr>
          <a:xfrm>
            <a:off x="311700" y="1274694"/>
            <a:ext cx="4689000" cy="2173800"/>
          </a:xfrm>
          <a:prstGeom prst="rect">
            <a:avLst/>
          </a:prstGeom>
          <a:solidFill>
            <a:schemeClr val="lt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6"/>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Who is the decision maker?!</a:t>
            </a:r>
            <a:endParaRPr/>
          </a:p>
        </p:txBody>
      </p:sp>
      <p:sp>
        <p:nvSpPr>
          <p:cNvPr id="731" name="Google Shape;731;p66"/>
          <p:cNvSpPr txBox="1">
            <a:spLocks noGrp="1"/>
          </p:cNvSpPr>
          <p:nvPr>
            <p:ph type="body" idx="1"/>
          </p:nvPr>
        </p:nvSpPr>
        <p:spPr>
          <a:xfrm>
            <a:off x="402850" y="1331056"/>
            <a:ext cx="8520600" cy="3726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Externally Owned Address (EOA)</a:t>
            </a:r>
            <a:endParaRPr/>
          </a:p>
          <a:p>
            <a:pPr marL="914400" lvl="1" indent="-317500" algn="l" rtl="0">
              <a:spcBef>
                <a:spcPts val="0"/>
              </a:spcBef>
              <a:spcAft>
                <a:spcPts val="0"/>
              </a:spcAft>
              <a:buSzPts val="1400"/>
              <a:buChar char="○"/>
            </a:pPr>
            <a:r>
              <a:rPr lang="en"/>
              <a:t>1 person decision</a:t>
            </a:r>
            <a:br>
              <a:rPr lang="en"/>
            </a:br>
            <a:br>
              <a:rPr lang="en"/>
            </a:br>
            <a:endParaRPr/>
          </a:p>
          <a:p>
            <a:pPr marL="457200" lvl="0" indent="-342900" algn="l" rtl="0">
              <a:spcBef>
                <a:spcPts val="0"/>
              </a:spcBef>
              <a:spcAft>
                <a:spcPts val="0"/>
              </a:spcAft>
              <a:buSzPts val="1800"/>
              <a:buChar char="●"/>
            </a:pPr>
            <a:r>
              <a:rPr lang="en"/>
              <a:t>Multi Signature Wallet</a:t>
            </a:r>
            <a:endParaRPr/>
          </a:p>
          <a:p>
            <a:pPr marL="914400" lvl="1" indent="-317500" algn="l" rtl="0">
              <a:spcBef>
                <a:spcPts val="0"/>
              </a:spcBef>
              <a:spcAft>
                <a:spcPts val="0"/>
              </a:spcAft>
              <a:buSzPts val="1400"/>
              <a:buChar char="○"/>
            </a:pPr>
            <a:r>
              <a:rPr lang="en"/>
              <a:t>M out of N person</a:t>
            </a:r>
            <a:br>
              <a:rPr lang="en"/>
            </a:br>
            <a:br>
              <a:rPr lang="en"/>
            </a:br>
            <a:endParaRPr/>
          </a:p>
          <a:p>
            <a:pPr marL="457200" lvl="0" indent="-342900" algn="l" rtl="0">
              <a:spcBef>
                <a:spcPts val="0"/>
              </a:spcBef>
              <a:spcAft>
                <a:spcPts val="0"/>
              </a:spcAft>
              <a:buSzPts val="1800"/>
              <a:buChar char="●"/>
            </a:pPr>
            <a:r>
              <a:rPr lang="en"/>
              <a:t>Decentralized Governance</a:t>
            </a:r>
            <a:endParaRPr/>
          </a:p>
          <a:p>
            <a:pPr marL="914400" lvl="1" indent="-317500" algn="l" rtl="0">
              <a:spcBef>
                <a:spcPts val="0"/>
              </a:spcBef>
              <a:spcAft>
                <a:spcPts val="0"/>
              </a:spcAft>
              <a:buSzPts val="1400"/>
              <a:buChar char="○"/>
            </a:pPr>
            <a:r>
              <a:rPr lang="en"/>
              <a:t>Governance token</a:t>
            </a:r>
            <a:endParaRPr/>
          </a:p>
          <a:p>
            <a:pPr marL="914400" lvl="1" indent="-317500" algn="l" rtl="0">
              <a:spcBef>
                <a:spcPts val="0"/>
              </a:spcBef>
              <a:spcAft>
                <a:spcPts val="0"/>
              </a:spcAft>
              <a:buSzPts val="1400"/>
              <a:buChar char="○"/>
            </a:pPr>
            <a:r>
              <a:rPr lang="en"/>
              <a:t>Threshold on acceptance of a proposal</a:t>
            </a:r>
            <a:endParaRPr/>
          </a:p>
        </p:txBody>
      </p:sp>
      <p:pic>
        <p:nvPicPr>
          <p:cNvPr id="732" name="Google Shape;732;p66"/>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7"/>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38" name="Google Shape;738;p67"/>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39" name="Google Shape;739;p67"/>
          <p:cNvPicPr preferRelativeResize="0"/>
          <p:nvPr/>
        </p:nvPicPr>
        <p:blipFill>
          <a:blip r:embed="rId4">
            <a:alphaModFix/>
          </a:blip>
          <a:stretch>
            <a:fillRect/>
          </a:stretch>
        </p:blipFill>
        <p:spPr>
          <a:xfrm>
            <a:off x="1540600" y="2096167"/>
            <a:ext cx="2675926" cy="1956599"/>
          </a:xfrm>
          <a:prstGeom prst="rect">
            <a:avLst/>
          </a:prstGeom>
          <a:noFill/>
          <a:ln>
            <a:noFill/>
          </a:ln>
        </p:spPr>
      </p:pic>
      <p:sp>
        <p:nvSpPr>
          <p:cNvPr id="740" name="Google Shape;740;p67"/>
          <p:cNvSpPr/>
          <p:nvPr/>
        </p:nvSpPr>
        <p:spPr>
          <a:xfrm>
            <a:off x="3328150" y="2066500"/>
            <a:ext cx="987900" cy="543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EIP-1967 </a:t>
            </a:r>
            <a:br>
              <a:rPr lang="en" sz="1000"/>
            </a:br>
            <a:r>
              <a:rPr lang="en" sz="1000"/>
              <a:t>Admin Slot</a:t>
            </a:r>
            <a:endParaRPr sz="1000"/>
          </a:p>
        </p:txBody>
      </p:sp>
      <p:sp>
        <p:nvSpPr>
          <p:cNvPr id="741" name="Google Shape;741;p67"/>
          <p:cNvSpPr/>
          <p:nvPr/>
        </p:nvSpPr>
        <p:spPr>
          <a:xfrm>
            <a:off x="3328150" y="3597975"/>
            <a:ext cx="987900" cy="543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Not EIP-1967</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47" name="Google Shape;747;p6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48" name="Google Shape;748;p68"/>
          <p:cNvPicPr preferRelativeResize="0"/>
          <p:nvPr/>
        </p:nvPicPr>
        <p:blipFill>
          <a:blip r:embed="rId4">
            <a:alphaModFix/>
          </a:blip>
          <a:stretch>
            <a:fillRect/>
          </a:stretch>
        </p:blipFill>
        <p:spPr>
          <a:xfrm>
            <a:off x="1585075" y="1839111"/>
            <a:ext cx="2384950" cy="2461400"/>
          </a:xfrm>
          <a:prstGeom prst="rect">
            <a:avLst/>
          </a:prstGeom>
          <a:noFill/>
          <a:ln>
            <a:noFill/>
          </a:ln>
        </p:spPr>
      </p:pic>
      <p:cxnSp>
        <p:nvCxnSpPr>
          <p:cNvPr id="749" name="Google Shape;749;p68"/>
          <p:cNvCxnSpPr/>
          <p:nvPr/>
        </p:nvCxnSpPr>
        <p:spPr>
          <a:xfrm>
            <a:off x="4302500" y="2056611"/>
            <a:ext cx="907800" cy="19800"/>
          </a:xfrm>
          <a:prstGeom prst="straightConnector1">
            <a:avLst/>
          </a:prstGeom>
          <a:noFill/>
          <a:ln w="28575" cap="flat" cmpd="sng">
            <a:solidFill>
              <a:schemeClr val="dk1"/>
            </a:solidFill>
            <a:prstDash val="solid"/>
            <a:round/>
            <a:headEnd type="none" w="med" len="med"/>
            <a:tailEnd type="triangle" w="med" len="med"/>
          </a:ln>
        </p:spPr>
      </p:cxnSp>
      <p:cxnSp>
        <p:nvCxnSpPr>
          <p:cNvPr id="750" name="Google Shape;750;p68"/>
          <p:cNvCxnSpPr/>
          <p:nvPr/>
        </p:nvCxnSpPr>
        <p:spPr>
          <a:xfrm>
            <a:off x="4302500" y="2967528"/>
            <a:ext cx="907800" cy="19800"/>
          </a:xfrm>
          <a:prstGeom prst="straightConnector1">
            <a:avLst/>
          </a:prstGeom>
          <a:noFill/>
          <a:ln w="28575" cap="flat" cmpd="sng">
            <a:solidFill>
              <a:schemeClr val="dk1"/>
            </a:solidFill>
            <a:prstDash val="solid"/>
            <a:round/>
            <a:headEnd type="none" w="med" len="med"/>
            <a:tailEnd type="triangle" w="med" len="med"/>
          </a:ln>
        </p:spPr>
      </p:cxnSp>
      <p:cxnSp>
        <p:nvCxnSpPr>
          <p:cNvPr id="751" name="Google Shape;751;p68"/>
          <p:cNvCxnSpPr/>
          <p:nvPr/>
        </p:nvCxnSpPr>
        <p:spPr>
          <a:xfrm>
            <a:off x="4298150" y="4289389"/>
            <a:ext cx="916500" cy="21600"/>
          </a:xfrm>
          <a:prstGeom prst="straightConnector1">
            <a:avLst/>
          </a:prstGeom>
          <a:noFill/>
          <a:ln w="28575" cap="flat" cmpd="sng">
            <a:solidFill>
              <a:schemeClr val="dk1"/>
            </a:solidFill>
            <a:prstDash val="solid"/>
            <a:round/>
            <a:headEnd type="none" w="med" len="med"/>
            <a:tailEnd type="triangle" w="med" len="med"/>
          </a:ln>
        </p:spPr>
      </p:cxnSp>
      <p:sp>
        <p:nvSpPr>
          <p:cNvPr id="752" name="Google Shape;752;p68"/>
          <p:cNvSpPr txBox="1"/>
          <p:nvPr/>
        </p:nvSpPr>
        <p:spPr>
          <a:xfrm>
            <a:off x="5827675" y="1779778"/>
            <a:ext cx="18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No contract Code Found</a:t>
            </a:r>
            <a:endParaRPr>
              <a:latin typeface="Open Sans"/>
              <a:ea typeface="Open Sans"/>
              <a:cs typeface="Open Sans"/>
              <a:sym typeface="Open Sans"/>
            </a:endParaRPr>
          </a:p>
        </p:txBody>
      </p:sp>
      <p:sp>
        <p:nvSpPr>
          <p:cNvPr id="753" name="Google Shape;753;p68"/>
          <p:cNvSpPr txBox="1"/>
          <p:nvPr/>
        </p:nvSpPr>
        <p:spPr>
          <a:xfrm>
            <a:off x="5827675" y="2755028"/>
            <a:ext cx="21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Gnosis-Safe contracts</a:t>
            </a:r>
            <a:endParaRPr>
              <a:latin typeface="Open Sans"/>
              <a:ea typeface="Open Sans"/>
              <a:cs typeface="Open Sans"/>
              <a:sym typeface="Open Sans"/>
            </a:endParaRPr>
          </a:p>
        </p:txBody>
      </p:sp>
      <p:sp>
        <p:nvSpPr>
          <p:cNvPr id="754" name="Google Shape;754;p68"/>
          <p:cNvSpPr txBox="1"/>
          <p:nvPr/>
        </p:nvSpPr>
        <p:spPr>
          <a:xfrm>
            <a:off x="5827675" y="4030750"/>
            <a:ext cx="9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Others</a:t>
            </a:r>
            <a:endParaRPr>
              <a:latin typeface="Open Sans"/>
              <a:ea typeface="Open Sans"/>
              <a:cs typeface="Open Sans"/>
              <a:sym typeface="Open Sans"/>
            </a:endParaRPr>
          </a:p>
        </p:txBody>
      </p:sp>
      <p:sp>
        <p:nvSpPr>
          <p:cNvPr id="755" name="Google Shape;755;p68"/>
          <p:cNvSpPr txBox="1"/>
          <p:nvPr/>
        </p:nvSpPr>
        <p:spPr>
          <a:xfrm>
            <a:off x="3727375" y="1177097"/>
            <a:ext cx="1851000" cy="492600"/>
          </a:xfrm>
          <a:prstGeom prst="rect">
            <a:avLst/>
          </a:prstGeom>
          <a:solidFill>
            <a:srgbClr val="FFE59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Using </a:t>
            </a:r>
            <a:r>
              <a:rPr lang="en" sz="1000" b="1">
                <a:latin typeface="Open Sans"/>
                <a:ea typeface="Open Sans"/>
                <a:cs typeface="Open Sans"/>
                <a:sym typeface="Open Sans"/>
              </a:rPr>
              <a:t>eth_getStorageAt</a:t>
            </a:r>
            <a:r>
              <a:rPr lang="en" sz="1000">
                <a:latin typeface="Open Sans"/>
                <a:ea typeface="Open Sans"/>
                <a:cs typeface="Open Sans"/>
                <a:sym typeface="Open Sans"/>
              </a:rPr>
              <a:t> method</a:t>
            </a:r>
            <a:endParaRPr sz="1000">
              <a:latin typeface="Open Sans"/>
              <a:ea typeface="Open Sans"/>
              <a:cs typeface="Open Sans"/>
              <a:sym typeface="Open Sans"/>
            </a:endParaRPr>
          </a:p>
        </p:txBody>
      </p:sp>
      <p:sp>
        <p:nvSpPr>
          <p:cNvPr id="756" name="Google Shape;756;p68"/>
          <p:cNvSpPr/>
          <p:nvPr/>
        </p:nvSpPr>
        <p:spPr>
          <a:xfrm>
            <a:off x="1539500" y="2585703"/>
            <a:ext cx="987900" cy="543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EIP-1967 </a:t>
            </a:r>
            <a:br>
              <a:rPr lang="en" sz="1000"/>
            </a:br>
            <a:r>
              <a:rPr lang="en" sz="1000"/>
              <a:t>Admin Slot</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62" name="Google Shape;762;p69"/>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63" name="Google Shape;763;p69"/>
          <p:cNvPicPr preferRelativeResize="0"/>
          <p:nvPr/>
        </p:nvPicPr>
        <p:blipFill>
          <a:blip r:embed="rId4">
            <a:alphaModFix/>
          </a:blip>
          <a:stretch>
            <a:fillRect/>
          </a:stretch>
        </p:blipFill>
        <p:spPr>
          <a:xfrm>
            <a:off x="1505025" y="1470361"/>
            <a:ext cx="5169075" cy="2922749"/>
          </a:xfrm>
          <a:prstGeom prst="rect">
            <a:avLst/>
          </a:prstGeom>
          <a:noFill/>
          <a:ln>
            <a:noFill/>
          </a:ln>
        </p:spPr>
      </p:pic>
      <p:sp>
        <p:nvSpPr>
          <p:cNvPr id="764" name="Google Shape;764;p69"/>
          <p:cNvSpPr/>
          <p:nvPr/>
        </p:nvSpPr>
        <p:spPr>
          <a:xfrm>
            <a:off x="1423825" y="2201217"/>
            <a:ext cx="987900" cy="543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EIP-1967 </a:t>
            </a:r>
            <a:br>
              <a:rPr lang="en" sz="1000"/>
            </a:br>
            <a:r>
              <a:rPr lang="en" sz="1000"/>
              <a:t>Admin Slot</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70" name="Google Shape;770;p70"/>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71" name="Google Shape;771;p70"/>
          <p:cNvPicPr preferRelativeResize="0"/>
          <p:nvPr/>
        </p:nvPicPr>
        <p:blipFill>
          <a:blip r:embed="rId4">
            <a:alphaModFix/>
          </a:blip>
          <a:stretch>
            <a:fillRect/>
          </a:stretch>
        </p:blipFill>
        <p:spPr>
          <a:xfrm>
            <a:off x="1077875" y="2661387"/>
            <a:ext cx="6281426" cy="898675"/>
          </a:xfrm>
          <a:prstGeom prst="rect">
            <a:avLst/>
          </a:prstGeom>
          <a:noFill/>
          <a:ln>
            <a:noFill/>
          </a:ln>
        </p:spPr>
      </p:pic>
      <p:sp>
        <p:nvSpPr>
          <p:cNvPr id="772" name="Google Shape;772;p70"/>
          <p:cNvSpPr/>
          <p:nvPr/>
        </p:nvSpPr>
        <p:spPr>
          <a:xfrm>
            <a:off x="934375" y="2788278"/>
            <a:ext cx="1334700" cy="7827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Not EIP-1967</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7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a:t>
            </a:r>
            <a:endParaRPr/>
          </a:p>
        </p:txBody>
      </p:sp>
      <p:pic>
        <p:nvPicPr>
          <p:cNvPr id="778" name="Google Shape;778;p7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79" name="Google Shape;779;p71"/>
          <p:cNvPicPr preferRelativeResize="0"/>
          <p:nvPr/>
        </p:nvPicPr>
        <p:blipFill>
          <a:blip r:embed="rId4">
            <a:alphaModFix/>
          </a:blip>
          <a:stretch>
            <a:fillRect/>
          </a:stretch>
        </p:blipFill>
        <p:spPr>
          <a:xfrm>
            <a:off x="1131275" y="1774418"/>
            <a:ext cx="5240274" cy="2627800"/>
          </a:xfrm>
          <a:prstGeom prst="rect">
            <a:avLst/>
          </a:prstGeom>
          <a:noFill/>
          <a:ln>
            <a:noFill/>
          </a:ln>
        </p:spPr>
      </p:pic>
      <p:sp>
        <p:nvSpPr>
          <p:cNvPr id="780" name="Google Shape;780;p71"/>
          <p:cNvSpPr/>
          <p:nvPr/>
        </p:nvSpPr>
        <p:spPr>
          <a:xfrm>
            <a:off x="1041150" y="2596383"/>
            <a:ext cx="961200" cy="5496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Not EIP-1967</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if the code is Buggy!</a:t>
            </a:r>
            <a:endParaRPr/>
          </a:p>
        </p:txBody>
      </p:sp>
      <p:pic>
        <p:nvPicPr>
          <p:cNvPr id="110" name="Google Shape;110;p18"/>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111" name="Google Shape;111;p18"/>
          <p:cNvPicPr preferRelativeResize="0"/>
          <p:nvPr/>
        </p:nvPicPr>
        <p:blipFill>
          <a:blip r:embed="rId4">
            <a:alphaModFix/>
          </a:blip>
          <a:stretch>
            <a:fillRect/>
          </a:stretch>
        </p:blipFill>
        <p:spPr>
          <a:xfrm>
            <a:off x="2976925" y="1773608"/>
            <a:ext cx="2164351" cy="1562822"/>
          </a:xfrm>
          <a:prstGeom prst="rect">
            <a:avLst/>
          </a:prstGeom>
          <a:noFill/>
          <a:ln>
            <a:noFill/>
          </a:ln>
        </p:spPr>
      </p:pic>
      <p:sp>
        <p:nvSpPr>
          <p:cNvPr id="112" name="Google Shape;112;p18"/>
          <p:cNvSpPr txBox="1"/>
          <p:nvPr/>
        </p:nvSpPr>
        <p:spPr>
          <a:xfrm>
            <a:off x="2775700" y="3515222"/>
            <a:ext cx="313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Hacker will drain all the fund</a:t>
            </a:r>
            <a:endParaRPr b="1">
              <a:latin typeface="Open Sans"/>
              <a:ea typeface="Open Sans"/>
              <a:cs typeface="Open Sans"/>
              <a:sym typeface="Open Sans"/>
            </a:endParaRPr>
          </a:p>
        </p:txBody>
      </p:sp>
      <p:sp>
        <p:nvSpPr>
          <p:cNvPr id="113" name="Google Shape;113;p18"/>
          <p:cNvSpPr txBox="1"/>
          <p:nvPr/>
        </p:nvSpPr>
        <p:spPr>
          <a:xfrm>
            <a:off x="3381250" y="3915667"/>
            <a:ext cx="1473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rgbClr val="FF0000"/>
                </a:solidFill>
                <a:latin typeface="Open Sans"/>
                <a:ea typeface="Open Sans"/>
                <a:cs typeface="Open Sans"/>
                <a:sym typeface="Open Sans"/>
              </a:rPr>
              <a:t>If possible</a:t>
            </a:r>
            <a:endParaRPr sz="1600" b="1">
              <a:solidFill>
                <a:srgbClr val="FF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Types-Results</a:t>
            </a:r>
            <a:endParaRPr/>
          </a:p>
        </p:txBody>
      </p:sp>
      <p:pic>
        <p:nvPicPr>
          <p:cNvPr id="786" name="Google Shape;786;p72"/>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787" name="Google Shape;787;p72"/>
          <p:cNvPicPr preferRelativeResize="0"/>
          <p:nvPr/>
        </p:nvPicPr>
        <p:blipFill rotWithShape="1">
          <a:blip r:embed="rId4">
            <a:alphaModFix/>
          </a:blip>
          <a:srcRect b="5446"/>
          <a:stretch/>
        </p:blipFill>
        <p:spPr>
          <a:xfrm>
            <a:off x="347300" y="2497778"/>
            <a:ext cx="4813125" cy="1318833"/>
          </a:xfrm>
          <a:prstGeom prst="rect">
            <a:avLst/>
          </a:prstGeom>
          <a:noFill/>
          <a:ln>
            <a:noFill/>
          </a:ln>
        </p:spPr>
      </p:pic>
      <p:cxnSp>
        <p:nvCxnSpPr>
          <p:cNvPr id="788" name="Google Shape;788;p72"/>
          <p:cNvCxnSpPr/>
          <p:nvPr/>
        </p:nvCxnSpPr>
        <p:spPr>
          <a:xfrm rot="10800000" flipH="1">
            <a:off x="5160425" y="2294016"/>
            <a:ext cx="783900" cy="788400"/>
          </a:xfrm>
          <a:prstGeom prst="straightConnector1">
            <a:avLst/>
          </a:prstGeom>
          <a:noFill/>
          <a:ln w="28575" cap="flat" cmpd="sng">
            <a:solidFill>
              <a:schemeClr val="dk1"/>
            </a:solidFill>
            <a:prstDash val="solid"/>
            <a:round/>
            <a:headEnd type="none" w="med" len="med"/>
            <a:tailEnd type="triangle" w="med" len="med"/>
          </a:ln>
        </p:spPr>
      </p:cxnSp>
      <p:cxnSp>
        <p:nvCxnSpPr>
          <p:cNvPr id="789" name="Google Shape;789;p72"/>
          <p:cNvCxnSpPr/>
          <p:nvPr/>
        </p:nvCxnSpPr>
        <p:spPr>
          <a:xfrm>
            <a:off x="5152025" y="3257305"/>
            <a:ext cx="783600" cy="5700"/>
          </a:xfrm>
          <a:prstGeom prst="straightConnector1">
            <a:avLst/>
          </a:prstGeom>
          <a:noFill/>
          <a:ln w="28575" cap="flat" cmpd="sng">
            <a:solidFill>
              <a:schemeClr val="dk1"/>
            </a:solidFill>
            <a:prstDash val="solid"/>
            <a:round/>
            <a:headEnd type="none" w="med" len="med"/>
            <a:tailEnd type="triangle" w="med" len="med"/>
          </a:ln>
        </p:spPr>
      </p:cxnSp>
      <p:cxnSp>
        <p:nvCxnSpPr>
          <p:cNvPr id="790" name="Google Shape;790;p72"/>
          <p:cNvCxnSpPr/>
          <p:nvPr/>
        </p:nvCxnSpPr>
        <p:spPr>
          <a:xfrm>
            <a:off x="5160425" y="3437861"/>
            <a:ext cx="827700" cy="801000"/>
          </a:xfrm>
          <a:prstGeom prst="straightConnector1">
            <a:avLst/>
          </a:prstGeom>
          <a:noFill/>
          <a:ln w="28575" cap="flat" cmpd="sng">
            <a:solidFill>
              <a:schemeClr val="dk1"/>
            </a:solidFill>
            <a:prstDash val="solid"/>
            <a:round/>
            <a:headEnd type="none" w="med" len="med"/>
            <a:tailEnd type="triangle" w="med" len="med"/>
          </a:ln>
        </p:spPr>
      </p:cxnSp>
      <p:sp>
        <p:nvSpPr>
          <p:cNvPr id="791" name="Google Shape;791;p72"/>
          <p:cNvSpPr txBox="1"/>
          <p:nvPr/>
        </p:nvSpPr>
        <p:spPr>
          <a:xfrm>
            <a:off x="6189675" y="2053111"/>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EOA : 3558</a:t>
            </a:r>
            <a:endParaRPr b="1">
              <a:latin typeface="Open Sans"/>
              <a:ea typeface="Open Sans"/>
              <a:cs typeface="Open Sans"/>
              <a:sym typeface="Open Sans"/>
            </a:endParaRPr>
          </a:p>
        </p:txBody>
      </p:sp>
      <p:sp>
        <p:nvSpPr>
          <p:cNvPr id="792" name="Google Shape;792;p72"/>
          <p:cNvSpPr txBox="1"/>
          <p:nvPr/>
        </p:nvSpPr>
        <p:spPr>
          <a:xfrm>
            <a:off x="6189675" y="3037806"/>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Multi-Sig : 988</a:t>
            </a:r>
            <a:endParaRPr b="1">
              <a:latin typeface="Open Sans"/>
              <a:ea typeface="Open Sans"/>
              <a:cs typeface="Open Sans"/>
              <a:sym typeface="Open Sans"/>
            </a:endParaRPr>
          </a:p>
        </p:txBody>
      </p:sp>
      <p:sp>
        <p:nvSpPr>
          <p:cNvPr id="793" name="Google Shape;793;p72"/>
          <p:cNvSpPr txBox="1"/>
          <p:nvPr/>
        </p:nvSpPr>
        <p:spPr>
          <a:xfrm>
            <a:off x="6189675" y="3993750"/>
            <a:ext cx="23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Governance/Other: 988</a:t>
            </a:r>
            <a:endParaRPr b="1">
              <a:latin typeface="Open Sans"/>
              <a:ea typeface="Open Sans"/>
              <a:cs typeface="Open Sans"/>
              <a:sym typeface="Open Sans"/>
            </a:endParaRPr>
          </a:p>
        </p:txBody>
      </p:sp>
      <p:sp>
        <p:nvSpPr>
          <p:cNvPr id="794" name="Google Shape;794;p72"/>
          <p:cNvSpPr txBox="1"/>
          <p:nvPr/>
        </p:nvSpPr>
        <p:spPr>
          <a:xfrm>
            <a:off x="7813125" y="2053139"/>
            <a:ext cx="631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Impact"/>
                <a:ea typeface="Impact"/>
                <a:cs typeface="Impact"/>
                <a:sym typeface="Impact"/>
              </a:rPr>
              <a:t>48%</a:t>
            </a:r>
            <a:endParaRPr b="1">
              <a:solidFill>
                <a:srgbClr val="FF0000"/>
              </a:solidFill>
              <a:latin typeface="Impact"/>
              <a:ea typeface="Impact"/>
              <a:cs typeface="Impact"/>
              <a:sym typeface="Impact"/>
            </a:endParaRPr>
          </a:p>
        </p:txBody>
      </p:sp>
      <p:pic>
        <p:nvPicPr>
          <p:cNvPr id="795" name="Google Shape;795;p72"/>
          <p:cNvPicPr preferRelativeResize="0"/>
          <p:nvPr/>
        </p:nvPicPr>
        <p:blipFill>
          <a:blip r:embed="rId5">
            <a:alphaModFix/>
          </a:blip>
          <a:stretch>
            <a:fillRect/>
          </a:stretch>
        </p:blipFill>
        <p:spPr>
          <a:xfrm>
            <a:off x="7881744" y="1503598"/>
            <a:ext cx="494550" cy="494550"/>
          </a:xfrm>
          <a:prstGeom prst="rect">
            <a:avLst/>
          </a:prstGeom>
          <a:noFill/>
          <a:ln>
            <a:noFill/>
          </a:ln>
        </p:spPr>
      </p:pic>
      <p:sp>
        <p:nvSpPr>
          <p:cNvPr id="796" name="Google Shape;796;p72"/>
          <p:cNvSpPr txBox="1"/>
          <p:nvPr/>
        </p:nvSpPr>
        <p:spPr>
          <a:xfrm>
            <a:off x="7889325" y="3023444"/>
            <a:ext cx="6318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E06666"/>
                </a:solidFill>
                <a:latin typeface="Impact"/>
                <a:ea typeface="Impact"/>
                <a:cs typeface="Impact"/>
                <a:sym typeface="Impact"/>
              </a:rPr>
              <a:t>13%</a:t>
            </a:r>
            <a:endParaRPr b="1">
              <a:solidFill>
                <a:srgbClr val="E06666"/>
              </a:solidFill>
              <a:latin typeface="Impact"/>
              <a:ea typeface="Impact"/>
              <a:cs typeface="Impact"/>
              <a:sym typeface="Impac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3"/>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Types-Results</a:t>
            </a:r>
            <a:endParaRPr/>
          </a:p>
        </p:txBody>
      </p:sp>
      <p:pic>
        <p:nvPicPr>
          <p:cNvPr id="802" name="Google Shape;802;p73"/>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803" name="Google Shape;803;p73"/>
          <p:cNvSpPr txBox="1"/>
          <p:nvPr/>
        </p:nvSpPr>
        <p:spPr>
          <a:xfrm>
            <a:off x="859300" y="2300306"/>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EOA : 3558</a:t>
            </a:r>
            <a:endParaRPr b="1">
              <a:latin typeface="Open Sans"/>
              <a:ea typeface="Open Sans"/>
              <a:cs typeface="Open Sans"/>
              <a:sym typeface="Open Sans"/>
            </a:endParaRPr>
          </a:p>
        </p:txBody>
      </p:sp>
      <p:sp>
        <p:nvSpPr>
          <p:cNvPr id="804" name="Google Shape;804;p73"/>
          <p:cNvSpPr txBox="1"/>
          <p:nvPr/>
        </p:nvSpPr>
        <p:spPr>
          <a:xfrm>
            <a:off x="859300" y="3285000"/>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Multi-Sig : 988</a:t>
            </a:r>
            <a:endParaRPr b="1">
              <a:latin typeface="Open Sans"/>
              <a:ea typeface="Open Sans"/>
              <a:cs typeface="Open Sans"/>
              <a:sym typeface="Open Sans"/>
            </a:endParaRPr>
          </a:p>
        </p:txBody>
      </p:sp>
      <p:sp>
        <p:nvSpPr>
          <p:cNvPr id="805" name="Google Shape;805;p73"/>
          <p:cNvSpPr txBox="1"/>
          <p:nvPr/>
        </p:nvSpPr>
        <p:spPr>
          <a:xfrm>
            <a:off x="859300" y="4240944"/>
            <a:ext cx="235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Governance/Other: 988</a:t>
            </a:r>
            <a:endParaRPr b="1">
              <a:latin typeface="Open Sans"/>
              <a:ea typeface="Open Sans"/>
              <a:cs typeface="Open Sans"/>
              <a:sym typeface="Open Sans"/>
            </a:endParaRPr>
          </a:p>
        </p:txBody>
      </p:sp>
      <p:sp>
        <p:nvSpPr>
          <p:cNvPr id="806" name="Google Shape;806;p73"/>
          <p:cNvSpPr txBox="1"/>
          <p:nvPr/>
        </p:nvSpPr>
        <p:spPr>
          <a:xfrm>
            <a:off x="2482750" y="2300333"/>
            <a:ext cx="631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Impact"/>
                <a:ea typeface="Impact"/>
                <a:cs typeface="Impact"/>
                <a:sym typeface="Impact"/>
              </a:rPr>
              <a:t>48%</a:t>
            </a:r>
            <a:endParaRPr b="1">
              <a:solidFill>
                <a:srgbClr val="FF0000"/>
              </a:solidFill>
              <a:latin typeface="Impact"/>
              <a:ea typeface="Impact"/>
              <a:cs typeface="Impact"/>
              <a:sym typeface="Impact"/>
            </a:endParaRPr>
          </a:p>
        </p:txBody>
      </p:sp>
      <p:pic>
        <p:nvPicPr>
          <p:cNvPr id="807" name="Google Shape;807;p73"/>
          <p:cNvPicPr preferRelativeResize="0"/>
          <p:nvPr/>
        </p:nvPicPr>
        <p:blipFill>
          <a:blip r:embed="rId4">
            <a:alphaModFix/>
          </a:blip>
          <a:stretch>
            <a:fillRect/>
          </a:stretch>
        </p:blipFill>
        <p:spPr>
          <a:xfrm>
            <a:off x="2551369" y="1750792"/>
            <a:ext cx="494550" cy="494550"/>
          </a:xfrm>
          <a:prstGeom prst="rect">
            <a:avLst/>
          </a:prstGeom>
          <a:noFill/>
          <a:ln>
            <a:noFill/>
          </a:ln>
        </p:spPr>
      </p:pic>
      <p:sp>
        <p:nvSpPr>
          <p:cNvPr id="808" name="Google Shape;808;p73"/>
          <p:cNvSpPr txBox="1"/>
          <p:nvPr/>
        </p:nvSpPr>
        <p:spPr>
          <a:xfrm>
            <a:off x="2558950" y="3270639"/>
            <a:ext cx="6318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E06666"/>
                </a:solidFill>
                <a:latin typeface="Impact"/>
                <a:ea typeface="Impact"/>
                <a:cs typeface="Impact"/>
                <a:sym typeface="Impact"/>
              </a:rPr>
              <a:t>13%</a:t>
            </a:r>
            <a:endParaRPr b="1">
              <a:solidFill>
                <a:srgbClr val="E06666"/>
              </a:solidFill>
              <a:latin typeface="Impact"/>
              <a:ea typeface="Impact"/>
              <a:cs typeface="Impact"/>
              <a:sym typeface="Impact"/>
            </a:endParaRPr>
          </a:p>
        </p:txBody>
      </p:sp>
      <p:cxnSp>
        <p:nvCxnSpPr>
          <p:cNvPr id="809" name="Google Shape;809;p73"/>
          <p:cNvCxnSpPr/>
          <p:nvPr/>
        </p:nvCxnSpPr>
        <p:spPr>
          <a:xfrm>
            <a:off x="3512250" y="2412556"/>
            <a:ext cx="1121400" cy="9900"/>
          </a:xfrm>
          <a:prstGeom prst="straightConnector1">
            <a:avLst/>
          </a:prstGeom>
          <a:noFill/>
          <a:ln w="38100" cap="flat" cmpd="sng">
            <a:solidFill>
              <a:schemeClr val="dk1"/>
            </a:solidFill>
            <a:prstDash val="solid"/>
            <a:round/>
            <a:headEnd type="none" w="med" len="med"/>
            <a:tailEnd type="triangle" w="med" len="med"/>
          </a:ln>
        </p:spPr>
      </p:cxnSp>
      <p:pic>
        <p:nvPicPr>
          <p:cNvPr id="810" name="Google Shape;810;p73"/>
          <p:cNvPicPr preferRelativeResize="0"/>
          <p:nvPr/>
        </p:nvPicPr>
        <p:blipFill rotWithShape="1">
          <a:blip r:embed="rId5">
            <a:alphaModFix/>
          </a:blip>
          <a:srcRect t="-2310" r="1458" b="2310"/>
          <a:stretch/>
        </p:blipFill>
        <p:spPr>
          <a:xfrm>
            <a:off x="4946225" y="1209194"/>
            <a:ext cx="3596626" cy="2008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74"/>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Admin Types-Results</a:t>
            </a:r>
            <a:endParaRPr/>
          </a:p>
        </p:txBody>
      </p:sp>
      <p:pic>
        <p:nvPicPr>
          <p:cNvPr id="816" name="Google Shape;816;p74"/>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817" name="Google Shape;817;p74"/>
          <p:cNvSpPr txBox="1"/>
          <p:nvPr/>
        </p:nvSpPr>
        <p:spPr>
          <a:xfrm>
            <a:off x="859300" y="2300306"/>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EOA : 3558</a:t>
            </a:r>
            <a:endParaRPr b="1">
              <a:latin typeface="Open Sans"/>
              <a:ea typeface="Open Sans"/>
              <a:cs typeface="Open Sans"/>
              <a:sym typeface="Open Sans"/>
            </a:endParaRPr>
          </a:p>
        </p:txBody>
      </p:sp>
      <p:sp>
        <p:nvSpPr>
          <p:cNvPr id="818" name="Google Shape;818;p74"/>
          <p:cNvSpPr txBox="1"/>
          <p:nvPr/>
        </p:nvSpPr>
        <p:spPr>
          <a:xfrm>
            <a:off x="859300" y="3285000"/>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Multi-Sig : 988</a:t>
            </a:r>
            <a:endParaRPr b="1">
              <a:latin typeface="Open Sans"/>
              <a:ea typeface="Open Sans"/>
              <a:cs typeface="Open Sans"/>
              <a:sym typeface="Open Sans"/>
            </a:endParaRPr>
          </a:p>
        </p:txBody>
      </p:sp>
      <p:sp>
        <p:nvSpPr>
          <p:cNvPr id="819" name="Google Shape;819;p74"/>
          <p:cNvSpPr txBox="1"/>
          <p:nvPr/>
        </p:nvSpPr>
        <p:spPr>
          <a:xfrm>
            <a:off x="2482750" y="2300333"/>
            <a:ext cx="631800" cy="4002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Impact"/>
                <a:ea typeface="Impact"/>
                <a:cs typeface="Impact"/>
                <a:sym typeface="Impact"/>
              </a:rPr>
              <a:t>48%</a:t>
            </a:r>
            <a:endParaRPr b="1">
              <a:solidFill>
                <a:srgbClr val="FF0000"/>
              </a:solidFill>
              <a:latin typeface="Impact"/>
              <a:ea typeface="Impact"/>
              <a:cs typeface="Impact"/>
              <a:sym typeface="Impact"/>
            </a:endParaRPr>
          </a:p>
        </p:txBody>
      </p:sp>
      <p:pic>
        <p:nvPicPr>
          <p:cNvPr id="820" name="Google Shape;820;p74"/>
          <p:cNvPicPr preferRelativeResize="0"/>
          <p:nvPr/>
        </p:nvPicPr>
        <p:blipFill>
          <a:blip r:embed="rId4">
            <a:alphaModFix/>
          </a:blip>
          <a:stretch>
            <a:fillRect/>
          </a:stretch>
        </p:blipFill>
        <p:spPr>
          <a:xfrm>
            <a:off x="2551369" y="1750792"/>
            <a:ext cx="494550" cy="494550"/>
          </a:xfrm>
          <a:prstGeom prst="rect">
            <a:avLst/>
          </a:prstGeom>
          <a:noFill/>
          <a:ln>
            <a:noFill/>
          </a:ln>
        </p:spPr>
      </p:pic>
      <p:sp>
        <p:nvSpPr>
          <p:cNvPr id="821" name="Google Shape;821;p74"/>
          <p:cNvSpPr txBox="1"/>
          <p:nvPr/>
        </p:nvSpPr>
        <p:spPr>
          <a:xfrm>
            <a:off x="2558950" y="3270639"/>
            <a:ext cx="6318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E06666"/>
                </a:solidFill>
                <a:latin typeface="Impact"/>
                <a:ea typeface="Impact"/>
                <a:cs typeface="Impact"/>
                <a:sym typeface="Impact"/>
              </a:rPr>
              <a:t>13%</a:t>
            </a:r>
            <a:endParaRPr b="1">
              <a:solidFill>
                <a:srgbClr val="E06666"/>
              </a:solidFill>
              <a:latin typeface="Impact"/>
              <a:ea typeface="Impact"/>
              <a:cs typeface="Impact"/>
              <a:sym typeface="Impact"/>
            </a:endParaRPr>
          </a:p>
        </p:txBody>
      </p:sp>
      <p:cxnSp>
        <p:nvCxnSpPr>
          <p:cNvPr id="822" name="Google Shape;822;p74"/>
          <p:cNvCxnSpPr/>
          <p:nvPr/>
        </p:nvCxnSpPr>
        <p:spPr>
          <a:xfrm>
            <a:off x="3504700" y="3468197"/>
            <a:ext cx="702900" cy="5100"/>
          </a:xfrm>
          <a:prstGeom prst="straightConnector1">
            <a:avLst/>
          </a:prstGeom>
          <a:noFill/>
          <a:ln w="38100" cap="flat" cmpd="sng">
            <a:solidFill>
              <a:schemeClr val="dk1"/>
            </a:solidFill>
            <a:prstDash val="solid"/>
            <a:round/>
            <a:headEnd type="none" w="med" len="med"/>
            <a:tailEnd type="triangle" w="med" len="med"/>
          </a:ln>
        </p:spPr>
      </p:cxnSp>
      <p:pic>
        <p:nvPicPr>
          <p:cNvPr id="823" name="Google Shape;823;p74"/>
          <p:cNvPicPr preferRelativeResize="0"/>
          <p:nvPr/>
        </p:nvPicPr>
        <p:blipFill>
          <a:blip r:embed="rId5">
            <a:alphaModFix/>
          </a:blip>
          <a:stretch>
            <a:fillRect/>
          </a:stretch>
        </p:blipFill>
        <p:spPr>
          <a:xfrm>
            <a:off x="4811025" y="1043549"/>
            <a:ext cx="3052474" cy="2913725"/>
          </a:xfrm>
          <a:prstGeom prst="rect">
            <a:avLst/>
          </a:prstGeom>
          <a:noFill/>
          <a:ln>
            <a:noFill/>
          </a:ln>
        </p:spPr>
      </p:pic>
      <p:pic>
        <p:nvPicPr>
          <p:cNvPr id="824" name="Google Shape;824;p74"/>
          <p:cNvPicPr preferRelativeResize="0"/>
          <p:nvPr/>
        </p:nvPicPr>
        <p:blipFill>
          <a:blip r:embed="rId6">
            <a:alphaModFix/>
          </a:blip>
          <a:stretch>
            <a:fillRect/>
          </a:stretch>
        </p:blipFill>
        <p:spPr>
          <a:xfrm>
            <a:off x="4207600" y="3284988"/>
            <a:ext cx="3854776" cy="1578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5"/>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Take-Aways</a:t>
            </a:r>
            <a:endParaRPr/>
          </a:p>
        </p:txBody>
      </p:sp>
      <p:sp>
        <p:nvSpPr>
          <p:cNvPr id="830" name="Google Shape;830;p75"/>
          <p:cNvSpPr txBox="1">
            <a:spLocks noGrp="1"/>
          </p:cNvSpPr>
          <p:nvPr>
            <p:ph type="body" idx="1"/>
          </p:nvPr>
        </p:nvSpPr>
        <p:spPr>
          <a:xfrm>
            <a:off x="311700" y="1493028"/>
            <a:ext cx="8520600" cy="3357600"/>
          </a:xfrm>
          <a:prstGeom prst="rect">
            <a:avLst/>
          </a:prstGeom>
        </p:spPr>
        <p:txBody>
          <a:bodyPr spcFirstLastPara="1" wrap="square" lIns="91425" tIns="91425" rIns="91425" bIns="91425" anchor="t" anchorCtr="0">
            <a:normAutofit/>
          </a:bodyPr>
          <a:lstStyle/>
          <a:p>
            <a:pPr marL="457200" lvl="0" indent="-374650" algn="l" rtl="0">
              <a:lnSpc>
                <a:spcPct val="100000"/>
              </a:lnSpc>
              <a:spcBef>
                <a:spcPts val="0"/>
              </a:spcBef>
              <a:spcAft>
                <a:spcPts val="0"/>
              </a:spcAft>
              <a:buSzPts val="2300"/>
              <a:buChar char="●"/>
            </a:pPr>
            <a:r>
              <a:rPr lang="en" sz="2300"/>
              <a:t>Immutability is </a:t>
            </a:r>
            <a:r>
              <a:rPr lang="en" sz="2300" b="1"/>
              <a:t>Oversold</a:t>
            </a:r>
            <a:br>
              <a:rPr lang="en" sz="2300" b="1"/>
            </a:br>
            <a:endParaRPr sz="2300" b="1"/>
          </a:p>
          <a:p>
            <a:pPr marL="914400" lvl="1" indent="-349250" algn="l" rtl="0">
              <a:lnSpc>
                <a:spcPct val="100000"/>
              </a:lnSpc>
              <a:spcBef>
                <a:spcPts val="0"/>
              </a:spcBef>
              <a:spcAft>
                <a:spcPts val="0"/>
              </a:spcAft>
              <a:buSzPts val="1900"/>
              <a:buChar char="○"/>
            </a:pPr>
            <a:r>
              <a:rPr lang="en" sz="1900"/>
              <a:t>Upgradeable contracts</a:t>
            </a:r>
            <a:br>
              <a:rPr lang="en" sz="1900"/>
            </a:br>
            <a:endParaRPr sz="1900"/>
          </a:p>
          <a:p>
            <a:pPr marL="914400" lvl="1" indent="-317500" algn="l" rtl="0">
              <a:lnSpc>
                <a:spcPct val="100000"/>
              </a:lnSpc>
              <a:spcBef>
                <a:spcPts val="0"/>
              </a:spcBef>
              <a:spcAft>
                <a:spcPts val="0"/>
              </a:spcAft>
              <a:buSzPts val="1400"/>
              <a:buChar char="○"/>
            </a:pPr>
            <a:r>
              <a:rPr lang="en" sz="1900" b="1"/>
              <a:t>50%</a:t>
            </a:r>
            <a:r>
              <a:rPr lang="en" sz="1900"/>
              <a:t> of admins are EOA and </a:t>
            </a:r>
            <a:r>
              <a:rPr lang="en" sz="1900" b="1"/>
              <a:t>14%</a:t>
            </a:r>
            <a:r>
              <a:rPr lang="en" sz="1900"/>
              <a:t> are Multi-Sig</a:t>
            </a:r>
            <a:br>
              <a:rPr lang="en"/>
            </a:br>
            <a:endParaRPr/>
          </a:p>
          <a:p>
            <a:pPr marL="457200" lvl="0" indent="-317500" algn="l" rtl="0">
              <a:lnSpc>
                <a:spcPct val="100000"/>
              </a:lnSpc>
              <a:spcBef>
                <a:spcPts val="0"/>
              </a:spcBef>
              <a:spcAft>
                <a:spcPts val="0"/>
              </a:spcAft>
              <a:buSzPts val="1400"/>
              <a:buChar char="●"/>
            </a:pPr>
            <a:r>
              <a:rPr lang="en" sz="1400"/>
              <a:t>Consensus Override is still possible (L1 and L2 both)</a:t>
            </a:r>
            <a:br>
              <a:rPr lang="en" sz="1400"/>
            </a:br>
            <a:endParaRPr sz="1400"/>
          </a:p>
          <a:p>
            <a:pPr marL="457200" lvl="0" indent="-342900" algn="l" rtl="0">
              <a:lnSpc>
                <a:spcPct val="100000"/>
              </a:lnSpc>
              <a:spcBef>
                <a:spcPts val="0"/>
              </a:spcBef>
              <a:spcAft>
                <a:spcPts val="0"/>
              </a:spcAft>
              <a:buSzPts val="1800"/>
              <a:buChar char="●"/>
            </a:pPr>
            <a:r>
              <a:rPr lang="en" sz="1400"/>
              <a:t>Our model is generic and not stick into library artifacts</a:t>
            </a:r>
            <a:br>
              <a:rPr lang="en"/>
            </a:br>
            <a:endParaRPr/>
          </a:p>
        </p:txBody>
      </p:sp>
      <p:pic>
        <p:nvPicPr>
          <p:cNvPr id="831" name="Google Shape;831;p75"/>
          <p:cNvPicPr preferRelativeResize="0"/>
          <p:nvPr/>
        </p:nvPicPr>
        <p:blipFill>
          <a:blip r:embed="rId3">
            <a:alphaModFix/>
          </a:blip>
          <a:stretch>
            <a:fillRect/>
          </a:stretch>
        </p:blipFill>
        <p:spPr>
          <a:xfrm>
            <a:off x="6759100" y="4850833"/>
            <a:ext cx="2164352" cy="494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76"/>
          <p:cNvPicPr preferRelativeResize="0"/>
          <p:nvPr/>
        </p:nvPicPr>
        <p:blipFill>
          <a:blip r:embed="rId3">
            <a:alphaModFix/>
          </a:blip>
          <a:stretch>
            <a:fillRect/>
          </a:stretch>
        </p:blipFill>
        <p:spPr>
          <a:xfrm>
            <a:off x="6759100" y="4850833"/>
            <a:ext cx="2164352" cy="494550"/>
          </a:xfrm>
          <a:prstGeom prst="rect">
            <a:avLst/>
          </a:prstGeom>
          <a:noFill/>
          <a:ln>
            <a:noFill/>
          </a:ln>
        </p:spPr>
      </p:pic>
      <p:sp>
        <p:nvSpPr>
          <p:cNvPr id="837" name="Google Shape;837;p76"/>
          <p:cNvSpPr txBox="1"/>
          <p:nvPr/>
        </p:nvSpPr>
        <p:spPr>
          <a:xfrm>
            <a:off x="2108125" y="1613837"/>
            <a:ext cx="4480800" cy="12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b="1">
                <a:solidFill>
                  <a:srgbClr val="5A2A21"/>
                </a:solidFill>
                <a:latin typeface="Sorts Mill Goudy"/>
                <a:ea typeface="Sorts Mill Goudy"/>
                <a:cs typeface="Sorts Mill Goudy"/>
                <a:sym typeface="Sorts Mill Goudy"/>
              </a:rPr>
              <a:t>Thanks!</a:t>
            </a:r>
            <a:endParaRPr sz="5500" b="1">
              <a:solidFill>
                <a:srgbClr val="5A2A21"/>
              </a:solidFill>
              <a:latin typeface="Sorts Mill Goudy"/>
              <a:ea typeface="Sorts Mill Goudy"/>
              <a:cs typeface="Sorts Mill Goudy"/>
              <a:sym typeface="Sorts Mill Goudy"/>
            </a:endParaRPr>
          </a:p>
        </p:txBody>
      </p:sp>
      <p:sp>
        <p:nvSpPr>
          <p:cNvPr id="838" name="Google Shape;838;p76"/>
          <p:cNvSpPr txBox="1"/>
          <p:nvPr/>
        </p:nvSpPr>
        <p:spPr>
          <a:xfrm>
            <a:off x="3198500" y="2857625"/>
            <a:ext cx="2998800" cy="199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t>Get in Touch:</a:t>
            </a:r>
            <a:br>
              <a:rPr lang="en" sz="1500" b="1"/>
            </a:br>
            <a:endParaRPr/>
          </a:p>
          <a:p>
            <a:pPr marL="0" lvl="0" indent="0" algn="l" rtl="0">
              <a:spcBef>
                <a:spcPts val="0"/>
              </a:spcBef>
              <a:spcAft>
                <a:spcPts val="0"/>
              </a:spcAft>
              <a:buNone/>
            </a:pPr>
            <a:r>
              <a:rPr lang="en"/>
              <a:t>@Greatsaoshyant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mehdi.salehi@concordia.ca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39" name="Google Shape;839;p76"/>
          <p:cNvPicPr preferRelativeResize="0"/>
          <p:nvPr/>
        </p:nvPicPr>
        <p:blipFill>
          <a:blip r:embed="rId4">
            <a:alphaModFix/>
          </a:blip>
          <a:stretch>
            <a:fillRect/>
          </a:stretch>
        </p:blipFill>
        <p:spPr>
          <a:xfrm>
            <a:off x="2687750" y="3284375"/>
            <a:ext cx="494550" cy="494550"/>
          </a:xfrm>
          <a:prstGeom prst="rect">
            <a:avLst/>
          </a:prstGeom>
          <a:noFill/>
          <a:ln>
            <a:noFill/>
          </a:ln>
        </p:spPr>
      </p:pic>
      <p:pic>
        <p:nvPicPr>
          <p:cNvPr id="840" name="Google Shape;840;p76"/>
          <p:cNvPicPr preferRelativeResize="0"/>
          <p:nvPr/>
        </p:nvPicPr>
        <p:blipFill>
          <a:blip r:embed="rId5">
            <a:alphaModFix/>
          </a:blip>
          <a:stretch>
            <a:fillRect/>
          </a:stretch>
        </p:blipFill>
        <p:spPr>
          <a:xfrm>
            <a:off x="2655575" y="3917425"/>
            <a:ext cx="510750" cy="51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if the code is Buggy!</a:t>
            </a:r>
            <a:endParaRPr/>
          </a:p>
        </p:txBody>
      </p:sp>
      <p:pic>
        <p:nvPicPr>
          <p:cNvPr id="119" name="Google Shape;119;p19"/>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120" name="Google Shape;120;p19"/>
          <p:cNvPicPr preferRelativeResize="0"/>
          <p:nvPr/>
        </p:nvPicPr>
        <p:blipFill>
          <a:blip r:embed="rId4">
            <a:alphaModFix/>
          </a:blip>
          <a:stretch>
            <a:fillRect/>
          </a:stretch>
        </p:blipFill>
        <p:spPr>
          <a:xfrm>
            <a:off x="4172368" y="3614611"/>
            <a:ext cx="772312" cy="1146830"/>
          </a:xfrm>
          <a:prstGeom prst="rect">
            <a:avLst/>
          </a:prstGeom>
          <a:noFill/>
          <a:ln>
            <a:noFill/>
          </a:ln>
        </p:spPr>
      </p:pic>
      <p:pic>
        <p:nvPicPr>
          <p:cNvPr id="121" name="Google Shape;121;p19"/>
          <p:cNvPicPr preferRelativeResize="0"/>
          <p:nvPr/>
        </p:nvPicPr>
        <p:blipFill>
          <a:blip r:embed="rId5">
            <a:alphaModFix/>
          </a:blip>
          <a:stretch>
            <a:fillRect/>
          </a:stretch>
        </p:blipFill>
        <p:spPr>
          <a:xfrm>
            <a:off x="1368075" y="1629913"/>
            <a:ext cx="2164351" cy="1562822"/>
          </a:xfrm>
          <a:prstGeom prst="rect">
            <a:avLst/>
          </a:prstGeom>
          <a:noFill/>
          <a:ln>
            <a:noFill/>
          </a:ln>
        </p:spPr>
      </p:pic>
      <p:sp>
        <p:nvSpPr>
          <p:cNvPr id="122" name="Google Shape;122;p19"/>
          <p:cNvSpPr txBox="1"/>
          <p:nvPr/>
        </p:nvSpPr>
        <p:spPr>
          <a:xfrm>
            <a:off x="3602700" y="4848600"/>
            <a:ext cx="1911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Open Sans"/>
                <a:ea typeface="Open Sans"/>
                <a:cs typeface="Open Sans"/>
                <a:sym typeface="Open Sans"/>
              </a:rPr>
              <a:t>DAO Smart Contract</a:t>
            </a:r>
            <a:endParaRPr sz="1200">
              <a:latin typeface="Open Sans"/>
              <a:ea typeface="Open Sans"/>
              <a:cs typeface="Open Sans"/>
              <a:sym typeface="Open Sans"/>
            </a:endParaRPr>
          </a:p>
        </p:txBody>
      </p:sp>
      <p:cxnSp>
        <p:nvCxnSpPr>
          <p:cNvPr id="123" name="Google Shape;123;p19"/>
          <p:cNvCxnSpPr/>
          <p:nvPr/>
        </p:nvCxnSpPr>
        <p:spPr>
          <a:xfrm flipH="1">
            <a:off x="3650926" y="3670053"/>
            <a:ext cx="1553100" cy="1035900"/>
          </a:xfrm>
          <a:prstGeom prst="straightConnector1">
            <a:avLst/>
          </a:prstGeom>
          <a:noFill/>
          <a:ln w="38100" cap="flat" cmpd="sng">
            <a:solidFill>
              <a:srgbClr val="FF0000"/>
            </a:solidFill>
            <a:prstDash val="solid"/>
            <a:round/>
            <a:headEnd type="none" w="med" len="med"/>
            <a:tailEnd type="none" w="med" len="med"/>
          </a:ln>
        </p:spPr>
      </p:cxnSp>
      <p:pic>
        <p:nvPicPr>
          <p:cNvPr id="124" name="Google Shape;124;p19"/>
          <p:cNvPicPr preferRelativeResize="0"/>
          <p:nvPr/>
        </p:nvPicPr>
        <p:blipFill>
          <a:blip r:embed="rId6">
            <a:alphaModFix/>
          </a:blip>
          <a:stretch>
            <a:fillRect/>
          </a:stretch>
        </p:blipFill>
        <p:spPr>
          <a:xfrm>
            <a:off x="5584578" y="1593139"/>
            <a:ext cx="1849047" cy="1472725"/>
          </a:xfrm>
          <a:prstGeom prst="rect">
            <a:avLst/>
          </a:prstGeom>
          <a:noFill/>
          <a:ln>
            <a:noFill/>
          </a:ln>
        </p:spPr>
      </p:pic>
      <p:pic>
        <p:nvPicPr>
          <p:cNvPr id="125" name="Google Shape;125;p19"/>
          <p:cNvPicPr preferRelativeResize="0"/>
          <p:nvPr/>
        </p:nvPicPr>
        <p:blipFill>
          <a:blip r:embed="rId7">
            <a:alphaModFix/>
          </a:blip>
          <a:stretch>
            <a:fillRect/>
          </a:stretch>
        </p:blipFill>
        <p:spPr>
          <a:xfrm>
            <a:off x="4115213" y="1872444"/>
            <a:ext cx="886550" cy="88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is a Bug!</a:t>
            </a:r>
            <a:endParaRPr/>
          </a:p>
        </p:txBody>
      </p:sp>
      <p:pic>
        <p:nvPicPr>
          <p:cNvPr id="131" name="Google Shape;131;p20"/>
          <p:cNvPicPr preferRelativeResize="0"/>
          <p:nvPr/>
        </p:nvPicPr>
        <p:blipFill>
          <a:blip r:embed="rId3">
            <a:alphaModFix/>
          </a:blip>
          <a:stretch>
            <a:fillRect/>
          </a:stretch>
        </p:blipFill>
        <p:spPr>
          <a:xfrm>
            <a:off x="6759100" y="4850833"/>
            <a:ext cx="2164352" cy="494550"/>
          </a:xfrm>
          <a:prstGeom prst="rect">
            <a:avLst/>
          </a:prstGeom>
          <a:noFill/>
          <a:ln>
            <a:noFill/>
          </a:ln>
        </p:spPr>
      </p:pic>
      <p:cxnSp>
        <p:nvCxnSpPr>
          <p:cNvPr id="132" name="Google Shape;132;p20"/>
          <p:cNvCxnSpPr/>
          <p:nvPr/>
        </p:nvCxnSpPr>
        <p:spPr>
          <a:xfrm rot="10800000" flipH="1">
            <a:off x="3374050" y="2478961"/>
            <a:ext cx="2022300" cy="611400"/>
          </a:xfrm>
          <a:prstGeom prst="straightConnector1">
            <a:avLst/>
          </a:prstGeom>
          <a:noFill/>
          <a:ln w="38100" cap="flat" cmpd="sng">
            <a:solidFill>
              <a:srgbClr val="666666"/>
            </a:solidFill>
            <a:prstDash val="solid"/>
            <a:round/>
            <a:headEnd type="none" w="med" len="med"/>
            <a:tailEnd type="triangle" w="med" len="med"/>
          </a:ln>
        </p:spPr>
      </p:cxnSp>
      <p:sp>
        <p:nvSpPr>
          <p:cNvPr id="133" name="Google Shape;133;p20"/>
          <p:cNvSpPr txBox="1"/>
          <p:nvPr/>
        </p:nvSpPr>
        <p:spPr>
          <a:xfrm>
            <a:off x="5715025" y="2070833"/>
            <a:ext cx="16596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Open Sans"/>
                <a:ea typeface="Open Sans"/>
                <a:cs typeface="Open Sans"/>
                <a:sym typeface="Open Sans"/>
              </a:rPr>
              <a:t>How</a:t>
            </a:r>
            <a:r>
              <a:rPr lang="en" sz="1700">
                <a:latin typeface="Open Sans"/>
                <a:ea typeface="Open Sans"/>
                <a:cs typeface="Open Sans"/>
                <a:sym typeface="Open Sans"/>
              </a:rPr>
              <a:t> ?! (immutability)</a:t>
            </a:r>
            <a:endParaRPr sz="1700">
              <a:latin typeface="Open Sans"/>
              <a:ea typeface="Open Sans"/>
              <a:cs typeface="Open Sans"/>
              <a:sym typeface="Open Sans"/>
            </a:endParaRPr>
          </a:p>
        </p:txBody>
      </p:sp>
      <p:cxnSp>
        <p:nvCxnSpPr>
          <p:cNvPr id="134" name="Google Shape;134;p20"/>
          <p:cNvCxnSpPr/>
          <p:nvPr/>
        </p:nvCxnSpPr>
        <p:spPr>
          <a:xfrm>
            <a:off x="3368500" y="3309333"/>
            <a:ext cx="2033400" cy="488400"/>
          </a:xfrm>
          <a:prstGeom prst="straightConnector1">
            <a:avLst/>
          </a:prstGeom>
          <a:noFill/>
          <a:ln w="38100" cap="flat" cmpd="sng">
            <a:solidFill>
              <a:srgbClr val="666666"/>
            </a:solidFill>
            <a:prstDash val="solid"/>
            <a:round/>
            <a:headEnd type="none" w="med" len="med"/>
            <a:tailEnd type="triangle" w="med" len="med"/>
          </a:ln>
        </p:spPr>
      </p:cxnSp>
      <p:sp>
        <p:nvSpPr>
          <p:cNvPr id="135" name="Google Shape;135;p20"/>
          <p:cNvSpPr txBox="1"/>
          <p:nvPr/>
        </p:nvSpPr>
        <p:spPr>
          <a:xfrm>
            <a:off x="5715025" y="3546306"/>
            <a:ext cx="1815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Open Sans"/>
                <a:ea typeface="Open Sans"/>
                <a:cs typeface="Open Sans"/>
                <a:sym typeface="Open Sans"/>
              </a:rPr>
              <a:t>Who</a:t>
            </a:r>
            <a:r>
              <a:rPr lang="en" sz="1700">
                <a:latin typeface="Open Sans"/>
                <a:ea typeface="Open Sans"/>
                <a:cs typeface="Open Sans"/>
                <a:sym typeface="Open Sans"/>
              </a:rPr>
              <a:t> </a:t>
            </a:r>
            <a:br>
              <a:rPr lang="en" sz="1700">
                <a:latin typeface="Open Sans"/>
                <a:ea typeface="Open Sans"/>
                <a:cs typeface="Open Sans"/>
                <a:sym typeface="Open Sans"/>
              </a:rPr>
            </a:br>
            <a:r>
              <a:rPr lang="en" sz="1700">
                <a:latin typeface="Open Sans"/>
                <a:ea typeface="Open Sans"/>
                <a:cs typeface="Open Sans"/>
                <a:sym typeface="Open Sans"/>
              </a:rPr>
              <a:t>Is responsible?!</a:t>
            </a:r>
            <a:endParaRPr sz="1700">
              <a:latin typeface="Open Sans"/>
              <a:ea typeface="Open Sans"/>
              <a:cs typeface="Open Sans"/>
              <a:sym typeface="Open Sans"/>
            </a:endParaRPr>
          </a:p>
        </p:txBody>
      </p:sp>
      <p:sp>
        <p:nvSpPr>
          <p:cNvPr id="136" name="Google Shape;136;p20"/>
          <p:cNvSpPr txBox="1"/>
          <p:nvPr/>
        </p:nvSpPr>
        <p:spPr>
          <a:xfrm>
            <a:off x="560500" y="2857028"/>
            <a:ext cx="26487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Open Sans"/>
                <a:ea typeface="Open Sans"/>
                <a:cs typeface="Open Sans"/>
                <a:sym typeface="Open Sans"/>
              </a:rPr>
              <a:t>No way!</a:t>
            </a:r>
            <a:br>
              <a:rPr lang="en" sz="1500">
                <a:latin typeface="Open Sans"/>
                <a:ea typeface="Open Sans"/>
                <a:cs typeface="Open Sans"/>
                <a:sym typeface="Open Sans"/>
              </a:rPr>
            </a:br>
            <a:r>
              <a:rPr lang="en" sz="1500">
                <a:latin typeface="Open Sans"/>
                <a:ea typeface="Open Sans"/>
                <a:cs typeface="Open Sans"/>
                <a:sym typeface="Open Sans"/>
              </a:rPr>
              <a:t>We need </a:t>
            </a:r>
            <a:r>
              <a:rPr lang="en" sz="1600" b="1">
                <a:latin typeface="Open Sans"/>
                <a:ea typeface="Open Sans"/>
                <a:cs typeface="Open Sans"/>
                <a:sym typeface="Open Sans"/>
              </a:rPr>
              <a:t>upgradeability</a:t>
            </a:r>
            <a:r>
              <a:rPr lang="en" sz="1500">
                <a:latin typeface="Open Sans"/>
                <a:ea typeface="Open Sans"/>
                <a:cs typeface="Open Sans"/>
                <a:sym typeface="Open Sans"/>
              </a:rPr>
              <a:t> </a:t>
            </a:r>
            <a:endParaRPr sz="15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311700" y="351028"/>
            <a:ext cx="8520600" cy="92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Upgradeability Patterns</a:t>
            </a:r>
            <a:endParaRPr/>
          </a:p>
        </p:txBody>
      </p:sp>
      <p:pic>
        <p:nvPicPr>
          <p:cNvPr id="142" name="Google Shape;142;p21"/>
          <p:cNvPicPr preferRelativeResize="0"/>
          <p:nvPr/>
        </p:nvPicPr>
        <p:blipFill>
          <a:blip r:embed="rId3">
            <a:alphaModFix/>
          </a:blip>
          <a:stretch>
            <a:fillRect/>
          </a:stretch>
        </p:blipFill>
        <p:spPr>
          <a:xfrm>
            <a:off x="6759100" y="4850833"/>
            <a:ext cx="2164352" cy="494550"/>
          </a:xfrm>
          <a:prstGeom prst="rect">
            <a:avLst/>
          </a:prstGeom>
          <a:noFill/>
          <a:ln>
            <a:noFill/>
          </a:ln>
        </p:spPr>
      </p:pic>
      <p:pic>
        <p:nvPicPr>
          <p:cNvPr id="143" name="Google Shape;143;p21"/>
          <p:cNvPicPr preferRelativeResize="0"/>
          <p:nvPr/>
        </p:nvPicPr>
        <p:blipFill>
          <a:blip r:embed="rId4">
            <a:alphaModFix/>
          </a:blip>
          <a:stretch>
            <a:fillRect/>
          </a:stretch>
        </p:blipFill>
        <p:spPr>
          <a:xfrm>
            <a:off x="1207425" y="1354583"/>
            <a:ext cx="6656501" cy="294102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4306</Words>
  <Application>Microsoft Macintosh PowerPoint</Application>
  <PresentationFormat>On-screen Show (16:10)</PresentationFormat>
  <Paragraphs>485</Paragraphs>
  <Slides>64</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Economica</vt:lpstr>
      <vt:lpstr>Open Sans</vt:lpstr>
      <vt:lpstr>Arial</vt:lpstr>
      <vt:lpstr>Sorts Mill Goudy</vt:lpstr>
      <vt:lpstr>Nunito</vt:lpstr>
      <vt:lpstr>Impact</vt:lpstr>
      <vt:lpstr>Luxe</vt:lpstr>
      <vt:lpstr>Not so Immutable: Upgradeability of Smart Contracts on Ethereum </vt:lpstr>
      <vt:lpstr>Software Maintenance </vt:lpstr>
      <vt:lpstr>Smart Contracts</vt:lpstr>
      <vt:lpstr>Immutable</vt:lpstr>
      <vt:lpstr>Immutable</vt:lpstr>
      <vt:lpstr>What if the code is Buggy!</vt:lpstr>
      <vt:lpstr>What if the code is Buggy!</vt:lpstr>
      <vt:lpstr>Upgradeability is a Bug!</vt:lpstr>
      <vt:lpstr>Upgradeability Patterns</vt:lpstr>
      <vt:lpstr>Retail Changes</vt:lpstr>
      <vt:lpstr>Parameter Configuration </vt:lpstr>
      <vt:lpstr>Upgradeability Patterns</vt:lpstr>
      <vt:lpstr>Functional Component Change</vt:lpstr>
      <vt:lpstr>Pros and Cons</vt:lpstr>
      <vt:lpstr>Upgradeability Patterns</vt:lpstr>
      <vt:lpstr>Consensus Override</vt:lpstr>
      <vt:lpstr>Upgradeability Patterns</vt:lpstr>
      <vt:lpstr>Migration (Social Upgrade)</vt:lpstr>
      <vt:lpstr>Migration (Social Upgrade)</vt:lpstr>
      <vt:lpstr>Upgradeability Patterns</vt:lpstr>
      <vt:lpstr>Create2-based Metamorphosis</vt:lpstr>
      <vt:lpstr>Create2-based Metamorphosis</vt:lpstr>
      <vt:lpstr>Create2-based Metamorphosis</vt:lpstr>
      <vt:lpstr>Create2-based Metamorphosis</vt:lpstr>
      <vt:lpstr>Pros and Cons</vt:lpstr>
      <vt:lpstr>Upgradeability Patterns</vt:lpstr>
      <vt:lpstr>Data Separation</vt:lpstr>
      <vt:lpstr>Data Separation</vt:lpstr>
      <vt:lpstr>Data Separation</vt:lpstr>
      <vt:lpstr>Upgradeability Patterns</vt:lpstr>
      <vt:lpstr>Call based pattern</vt:lpstr>
      <vt:lpstr>Call based pattern</vt:lpstr>
      <vt:lpstr>Call based pattern</vt:lpstr>
      <vt:lpstr>Upgradeability Patterns</vt:lpstr>
      <vt:lpstr>Delegate Call based pattern</vt:lpstr>
      <vt:lpstr>Delegate Call based pattern</vt:lpstr>
      <vt:lpstr>Pros and Cons of Proxy patterns</vt:lpstr>
      <vt:lpstr>Pros and Cons of Proxy patterns</vt:lpstr>
      <vt:lpstr>Evaluation of different methods</vt:lpstr>
      <vt:lpstr>Measurement Study</vt:lpstr>
      <vt:lpstr>Delegate proxy</vt:lpstr>
      <vt:lpstr>UUPS Proxies</vt:lpstr>
      <vt:lpstr>Measurement Study</vt:lpstr>
      <vt:lpstr>Measurement Study</vt:lpstr>
      <vt:lpstr>Measurement Study</vt:lpstr>
      <vt:lpstr>Delegate proxy</vt:lpstr>
      <vt:lpstr>Measurement Study</vt:lpstr>
      <vt:lpstr>Beacon Proxies</vt:lpstr>
      <vt:lpstr>UUPS Proxies</vt:lpstr>
      <vt:lpstr>UUPS proxies</vt:lpstr>
      <vt:lpstr>Results</vt:lpstr>
      <vt:lpstr>Now: Who’s responsible?</vt:lpstr>
      <vt:lpstr>Now: Who’s responsible?</vt:lpstr>
      <vt:lpstr>Who is the decision maker?!</vt:lpstr>
      <vt:lpstr>Admin Types</vt:lpstr>
      <vt:lpstr>Admin Types</vt:lpstr>
      <vt:lpstr>Admin Types</vt:lpstr>
      <vt:lpstr>Admin Types</vt:lpstr>
      <vt:lpstr>Admin Types</vt:lpstr>
      <vt:lpstr>Admin Types-Results</vt:lpstr>
      <vt:lpstr>Admin Types-Results</vt:lpstr>
      <vt:lpstr>Admin Types-Results</vt:lpstr>
      <vt:lpstr>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so Immutable: Upgradeability of Smart Contracts on Ethereum </dc:title>
  <cp:lastModifiedBy>Mehdi Salehi</cp:lastModifiedBy>
  <cp:revision>2</cp:revision>
  <dcterms:modified xsi:type="dcterms:W3CDTF">2022-04-27T20:55:48Z</dcterms:modified>
</cp:coreProperties>
</file>